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70" r:id="rId7"/>
    <p:sldId id="260" r:id="rId8"/>
    <p:sldId id="273" r:id="rId9"/>
    <p:sldId id="261" r:id="rId10"/>
    <p:sldId id="262" r:id="rId11"/>
    <p:sldId id="263" r:id="rId12"/>
    <p:sldId id="264" r:id="rId13"/>
    <p:sldId id="265" r:id="rId14"/>
    <p:sldId id="266" r:id="rId15"/>
    <p:sldId id="267" r:id="rId16"/>
    <p:sldId id="268" r:id="rId17"/>
    <p:sldId id="272" r:id="rId18"/>
  </p:sldIdLst>
  <p:sldSz cx="12192000" cy="6858000"/>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62" d="100"/>
          <a:sy n="62" d="100"/>
        </p:scale>
        <p:origin x="6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88556-F801-285F-4E4F-C8391B067D4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E85D11-48A6-01B0-D9BE-CFA53290F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DDFEBF-6CE6-5369-032F-3283D278EF7E}"/>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CDCFB5F0-1832-E105-01BA-81B89881F2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1A92D3-317C-87FE-2EB2-3BC6210D719A}"/>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9930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FA9C8-04F7-C55B-0789-E7A793AB68B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4C5950-F8C9-C484-2F22-2005DE9B49C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88BD23-2CF0-AE89-A2E6-46763C565443}"/>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6F00F2E9-C7C8-CA82-800A-08448E6B0F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11ACBC-CE62-1C67-02B3-A25273F60F0C}"/>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192340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E85BF5-0E04-A40E-3454-2D1A14CE60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CC4354-AFAD-1ADF-73B9-B6F3F6D84D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C14597-A0F8-8EEC-96EC-63FDEB8E8D8C}"/>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AB1D82CF-A503-A6DF-DD3F-4E1979F5E1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C5B9BC-17DD-0FA4-E695-CC3EB92FF2CC}"/>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88166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AFC28-7F9E-0331-AE80-565F47463C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86E2EA-44A3-89D8-206A-F350B6DF069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023806-27D9-2006-E505-73CF1F69B149}"/>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2317B44F-532A-EDF8-582B-D6363FCAB3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2DB56E-AB00-BBB2-539F-2F4E6F0895A4}"/>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14493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1DE127-E798-D8E8-EEBB-1D91650F59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C76ED39-22C3-593B-A54C-71E5B820A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55FC3E0-348A-8339-AF47-47598D05E166}"/>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C81D842F-6227-8EFB-F7FF-F9C317069D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E7DB91-F85D-AC76-C59C-361044707AE7}"/>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49365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E6147-ADE7-250A-957A-D6523803B1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7684E5-A03A-78FB-9BB2-BBAF9A6541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FC9C82-9ED7-A970-5B76-768CA6B724F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3B7F8D7-5BE3-BD76-21CE-24CAB7A07BA4}"/>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3F719B4C-217E-D5CF-CA66-6B8E91437A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ECACA44-01F8-F013-D0E6-EF5692AB0437}"/>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29322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F9520-ACE0-4177-6339-DEB670414BF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A6E1B8-FBDF-E9C7-A2CA-4005B75ED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FDAF4AA-394C-DEFC-1FA7-91E864B3568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D8E839-DB0C-DE2E-D6A7-2F998B08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5E6090-AC25-466A-944D-B45620AAF1F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C49D845-7168-97E1-54AA-E604A006A451}"/>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8" name="Segnaposto piè di pagina 7">
            <a:extLst>
              <a:ext uri="{FF2B5EF4-FFF2-40B4-BE49-F238E27FC236}">
                <a16:creationId xmlns:a16="http://schemas.microsoft.com/office/drawing/2014/main" id="{90864900-0CB8-5065-DAD6-194A65489D4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71189B-708D-E1E3-808D-A00EB2B08EAB}"/>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81675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22557-0596-B887-2D13-ED4B02BABDB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6333EF0-4568-CBD8-93BD-651DC1C4217A}"/>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4" name="Segnaposto piè di pagina 3">
            <a:extLst>
              <a:ext uri="{FF2B5EF4-FFF2-40B4-BE49-F238E27FC236}">
                <a16:creationId xmlns:a16="http://schemas.microsoft.com/office/drawing/2014/main" id="{949C76C1-6676-1C06-A158-92CA557EFA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1B7162F-21F6-BC68-F686-6D89DC7FC64F}"/>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69633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3E0BD3-F9C1-7950-D81C-2A7BAF885805}"/>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3" name="Segnaposto piè di pagina 2">
            <a:extLst>
              <a:ext uri="{FF2B5EF4-FFF2-40B4-BE49-F238E27FC236}">
                <a16:creationId xmlns:a16="http://schemas.microsoft.com/office/drawing/2014/main" id="{43E598AD-992A-D8CD-C5FA-5FDD0685BEF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DA169D-B272-1326-0CFA-6C91C023197A}"/>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278847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0722A-6483-C7CB-CAF7-450977949B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7345FC-33B7-A843-6B87-F40A82FEA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213E4B7-0E9E-2204-713A-6E6B27B4D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DD5CC86-FB09-8046-3771-F18AB27EAC2A}"/>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A59B705C-69E2-AEBD-E41F-31B7E87DEB4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FCA2C9-C463-A091-5442-2B6E1CE28733}"/>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32096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8E5E70-3DE1-384F-E06C-A442DCC924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465895-A71B-A7D1-68AD-735CE5257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228788A-86BB-361F-2026-BC043043B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2AAC7BE-9B60-AEDD-6465-277456D69C30}"/>
              </a:ext>
            </a:extLst>
          </p:cNvPr>
          <p:cNvSpPr>
            <a:spLocks noGrp="1"/>
          </p:cNvSpPr>
          <p:nvPr>
            <p:ph type="dt" sz="half" idx="10"/>
          </p:nvPr>
        </p:nvSpPr>
        <p:spPr/>
        <p:txBody>
          <a:bodyPr/>
          <a:lstStyle/>
          <a:p>
            <a:fld id="{A0A72A2D-1551-40D1-81C6-DBFBD4DDFACC}" type="datetimeFigureOut">
              <a:rPr lang="it-IT" smtClean="0"/>
              <a:t>07/10/2023</a:t>
            </a:fld>
            <a:endParaRPr lang="it-IT"/>
          </a:p>
        </p:txBody>
      </p:sp>
      <p:sp>
        <p:nvSpPr>
          <p:cNvPr id="6" name="Segnaposto piè di pagina 5">
            <a:extLst>
              <a:ext uri="{FF2B5EF4-FFF2-40B4-BE49-F238E27FC236}">
                <a16:creationId xmlns:a16="http://schemas.microsoft.com/office/drawing/2014/main" id="{26A22639-26E2-7646-0E4A-4F9AABB5F3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CD4002-2408-F891-EE28-D05C568692C5}"/>
              </a:ext>
            </a:extLst>
          </p:cNvPr>
          <p:cNvSpPr>
            <a:spLocks noGrp="1"/>
          </p:cNvSpPr>
          <p:nvPr>
            <p:ph type="sldNum" sz="quarter" idx="12"/>
          </p:nvPr>
        </p:nvSpPr>
        <p:spPr/>
        <p:txBody>
          <a:bodyPr/>
          <a:lstStyle/>
          <a:p>
            <a:fld id="{A8C20027-987E-493C-909E-2A2F1263421F}" type="slidenum">
              <a:rPr lang="it-IT" smtClean="0"/>
              <a:t>‹N›</a:t>
            </a:fld>
            <a:endParaRPr lang="it-IT"/>
          </a:p>
        </p:txBody>
      </p:sp>
    </p:spTree>
    <p:extLst>
      <p:ext uri="{BB962C8B-B14F-4D97-AF65-F5344CB8AC3E}">
        <p14:creationId xmlns:p14="http://schemas.microsoft.com/office/powerpoint/2010/main" val="177332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004634-2255-AA27-AB43-FE7DDDE8C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D801DC-9D0D-1144-46E9-3165B97B4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82AC9F-912E-725E-2767-A30389AFB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72A2D-1551-40D1-81C6-DBFBD4DDFACC}" type="datetimeFigureOut">
              <a:rPr lang="it-IT" smtClean="0"/>
              <a:t>07/10/2023</a:t>
            </a:fld>
            <a:endParaRPr lang="it-IT"/>
          </a:p>
        </p:txBody>
      </p:sp>
      <p:sp>
        <p:nvSpPr>
          <p:cNvPr id="5" name="Segnaposto piè di pagina 4">
            <a:extLst>
              <a:ext uri="{FF2B5EF4-FFF2-40B4-BE49-F238E27FC236}">
                <a16:creationId xmlns:a16="http://schemas.microsoft.com/office/drawing/2014/main" id="{5E224FD0-D413-8413-68CE-2A197ACD8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34CD9FD-4391-F67D-B464-C24556C1A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20027-987E-493C-909E-2A2F1263421F}" type="slidenum">
              <a:rPr lang="it-IT" smtClean="0"/>
              <a:t>‹N›</a:t>
            </a:fld>
            <a:endParaRPr lang="it-IT"/>
          </a:p>
        </p:txBody>
      </p:sp>
    </p:spTree>
    <p:extLst>
      <p:ext uri="{BB962C8B-B14F-4D97-AF65-F5344CB8AC3E}">
        <p14:creationId xmlns:p14="http://schemas.microsoft.com/office/powerpoint/2010/main" val="128101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2E4B7-4CB0-75AC-DEA8-267EC5357592}"/>
              </a:ext>
            </a:extLst>
          </p:cNvPr>
          <p:cNvSpPr>
            <a:spLocks noGrp="1"/>
          </p:cNvSpPr>
          <p:nvPr>
            <p:ph type="ctrTitle"/>
          </p:nvPr>
        </p:nvSpPr>
        <p:spPr>
          <a:xfrm>
            <a:off x="1093572" y="1567527"/>
            <a:ext cx="10004855" cy="1655762"/>
          </a:xfrm>
        </p:spPr>
        <p:txBody>
          <a:bodyPr>
            <a:normAutofit fontScale="90000"/>
          </a:bodyPr>
          <a:lstStyle/>
          <a:p>
            <a:r>
              <a:rPr lang="it-IT" dirty="0">
                <a:latin typeface="Cambria" panose="02040503050406030204" pitchFamily="18" charset="0"/>
                <a:ea typeface="Cambria" panose="02040503050406030204" pitchFamily="18" charset="0"/>
              </a:rPr>
              <a:t>«The Merchant of </a:t>
            </a:r>
            <a:r>
              <a:rPr lang="it-IT" dirty="0" err="1">
                <a:latin typeface="Cambria" panose="02040503050406030204" pitchFamily="18" charset="0"/>
                <a:ea typeface="Cambria" panose="02040503050406030204" pitchFamily="18" charset="0"/>
              </a:rPr>
              <a:t>Venice</a:t>
            </a:r>
            <a:r>
              <a:rPr lang="it-IT" dirty="0">
                <a:latin typeface="Cambria" panose="02040503050406030204" pitchFamily="18" charset="0"/>
                <a:ea typeface="Cambria" panose="02040503050406030204" pitchFamily="18" charset="0"/>
              </a:rPr>
              <a:t>» (1597)</a:t>
            </a:r>
            <a:br>
              <a:rPr lang="it-IT" dirty="0">
                <a:latin typeface="Cambria" panose="02040503050406030204" pitchFamily="18" charset="0"/>
                <a:ea typeface="Cambria" panose="02040503050406030204" pitchFamily="18" charset="0"/>
              </a:rPr>
            </a:br>
            <a:r>
              <a:rPr lang="it-IT" sz="5300" dirty="0">
                <a:latin typeface="Cambria" panose="02040503050406030204" pitchFamily="18" charset="0"/>
                <a:ea typeface="Cambria" panose="02040503050406030204" pitchFamily="18" charset="0"/>
              </a:rPr>
              <a:t>and </a:t>
            </a:r>
            <a:r>
              <a:rPr lang="it-IT" sz="5300" dirty="0" err="1">
                <a:latin typeface="Cambria" panose="02040503050406030204" pitchFamily="18" charset="0"/>
                <a:ea typeface="Cambria" panose="02040503050406030204" pitchFamily="18" charset="0"/>
              </a:rPr>
              <a:t>suspension</a:t>
            </a:r>
            <a:r>
              <a:rPr lang="it-IT" sz="5300" dirty="0">
                <a:latin typeface="Cambria" panose="02040503050406030204" pitchFamily="18" charset="0"/>
                <a:ea typeface="Cambria" panose="02040503050406030204" pitchFamily="18" charset="0"/>
              </a:rPr>
              <a:t> of </a:t>
            </a:r>
            <a:r>
              <a:rPr lang="it-IT" sz="5300" dirty="0" err="1">
                <a:latin typeface="Cambria" panose="02040503050406030204" pitchFamily="18" charset="0"/>
                <a:ea typeface="Cambria" panose="02040503050406030204" pitchFamily="18" charset="0"/>
              </a:rPr>
              <a:t>disbelief</a:t>
            </a:r>
            <a:endParaRPr lang="it-IT" sz="5300" dirty="0">
              <a:latin typeface="Cambria" panose="02040503050406030204" pitchFamily="18" charset="0"/>
              <a:ea typeface="Cambria" panose="02040503050406030204" pitchFamily="18" charset="0"/>
            </a:endParaRPr>
          </a:p>
        </p:txBody>
      </p:sp>
      <p:sp>
        <p:nvSpPr>
          <p:cNvPr id="3" name="Sottotitolo 2">
            <a:extLst>
              <a:ext uri="{FF2B5EF4-FFF2-40B4-BE49-F238E27FC236}">
                <a16:creationId xmlns:a16="http://schemas.microsoft.com/office/drawing/2014/main" id="{ACE2CB59-10B7-F11A-CCE2-D75D474DE496}"/>
              </a:ext>
            </a:extLst>
          </p:cNvPr>
          <p:cNvSpPr>
            <a:spLocks noGrp="1"/>
          </p:cNvSpPr>
          <p:nvPr>
            <p:ph type="subTitle" idx="1"/>
          </p:nvPr>
        </p:nvSpPr>
        <p:spPr>
          <a:xfrm>
            <a:off x="1524000" y="3634711"/>
            <a:ext cx="9144000" cy="972316"/>
          </a:xfrm>
        </p:spPr>
        <p:txBody>
          <a:bodyPr>
            <a:normAutofit/>
          </a:bodyPr>
          <a:lstStyle/>
          <a:p>
            <a:r>
              <a:rPr lang="it-IT" sz="3600" dirty="0">
                <a:latin typeface="Cambria" panose="02040503050406030204" pitchFamily="18" charset="0"/>
                <a:ea typeface="Cambria" panose="02040503050406030204" pitchFamily="18" charset="0"/>
              </a:rPr>
              <a:t>Or, </a:t>
            </a:r>
            <a:r>
              <a:rPr lang="it-IT" sz="3600" dirty="0" err="1">
                <a:latin typeface="Cambria" panose="02040503050406030204" pitchFamily="18" charset="0"/>
                <a:ea typeface="Cambria" panose="02040503050406030204" pitchFamily="18" charset="0"/>
              </a:rPr>
              <a:t>Ten</a:t>
            </a:r>
            <a:r>
              <a:rPr lang="it-IT" sz="3600" dirty="0">
                <a:latin typeface="Cambria" panose="02040503050406030204" pitchFamily="18" charset="0"/>
                <a:ea typeface="Cambria" panose="02040503050406030204" pitchFamily="18" charset="0"/>
              </a:rPr>
              <a:t> Points for a Legal Analysis</a:t>
            </a:r>
          </a:p>
          <a:p>
            <a:endParaRPr lang="it-IT" dirty="0"/>
          </a:p>
          <a:p>
            <a:endParaRPr lang="it-IT" dirty="0"/>
          </a:p>
        </p:txBody>
      </p:sp>
      <p:pic>
        <p:nvPicPr>
          <p:cNvPr id="5" name="Immagine 4">
            <a:extLst>
              <a:ext uri="{FF2B5EF4-FFF2-40B4-BE49-F238E27FC236}">
                <a16:creationId xmlns:a16="http://schemas.microsoft.com/office/drawing/2014/main" id="{2EBF9831-C5A4-91C3-5A7F-6F499504D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059" y="4788155"/>
            <a:ext cx="2496034" cy="1872026"/>
          </a:xfrm>
          <a:prstGeom prst="rect">
            <a:avLst/>
          </a:prstGeom>
        </p:spPr>
      </p:pic>
      <p:sp>
        <p:nvSpPr>
          <p:cNvPr id="7" name="CasellaDiTesto 6">
            <a:extLst>
              <a:ext uri="{FF2B5EF4-FFF2-40B4-BE49-F238E27FC236}">
                <a16:creationId xmlns:a16="http://schemas.microsoft.com/office/drawing/2014/main" id="{2A459591-E543-7549-3E1B-CCCE75A323CA}"/>
              </a:ext>
            </a:extLst>
          </p:cNvPr>
          <p:cNvSpPr txBox="1"/>
          <p:nvPr/>
        </p:nvSpPr>
        <p:spPr>
          <a:xfrm>
            <a:off x="4668796" y="599801"/>
            <a:ext cx="6098058" cy="584775"/>
          </a:xfrm>
          <a:prstGeom prst="rect">
            <a:avLst/>
          </a:prstGeom>
          <a:noFill/>
        </p:spPr>
        <p:txBody>
          <a:bodyPr wrap="square">
            <a:spAutoFit/>
          </a:bodyPr>
          <a:lstStyle/>
          <a:p>
            <a:r>
              <a:rPr lang="it-IT" sz="3200" dirty="0">
                <a:latin typeface="Cambria" panose="02040503050406030204" pitchFamily="18" charset="0"/>
                <a:ea typeface="Cambria" panose="02040503050406030204" pitchFamily="18" charset="0"/>
              </a:rPr>
              <a:t>Silvia Gasparini</a:t>
            </a:r>
          </a:p>
        </p:txBody>
      </p:sp>
    </p:spTree>
    <p:extLst>
      <p:ext uri="{BB962C8B-B14F-4D97-AF65-F5344CB8AC3E}">
        <p14:creationId xmlns:p14="http://schemas.microsoft.com/office/powerpoint/2010/main" val="143127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FFDA1-417D-EAAC-F9F4-C8BDB3342914}"/>
              </a:ext>
            </a:extLst>
          </p:cNvPr>
          <p:cNvSpPr>
            <a:spLocks noGrp="1"/>
          </p:cNvSpPr>
          <p:nvPr>
            <p:ph type="title"/>
          </p:nvPr>
        </p:nvSpPr>
        <p:spPr>
          <a:xfrm>
            <a:off x="838200" y="18255"/>
            <a:ext cx="10515600" cy="1325563"/>
          </a:xfrm>
        </p:spPr>
        <p:txBody>
          <a:bodyPr/>
          <a:lstStyle/>
          <a:p>
            <a:r>
              <a:rPr lang="it-IT" sz="4400" dirty="0">
                <a:latin typeface="Cambria" panose="02040503050406030204" pitchFamily="18" charset="0"/>
                <a:ea typeface="Cambria" panose="02040503050406030204" pitchFamily="18" charset="0"/>
              </a:rPr>
              <a:t>Six: the parties</a:t>
            </a:r>
            <a:endParaRPr lang="it-IT" dirty="0"/>
          </a:p>
        </p:txBody>
      </p:sp>
      <p:sp>
        <p:nvSpPr>
          <p:cNvPr id="3" name="Segnaposto contenuto 2">
            <a:extLst>
              <a:ext uri="{FF2B5EF4-FFF2-40B4-BE49-F238E27FC236}">
                <a16:creationId xmlns:a16="http://schemas.microsoft.com/office/drawing/2014/main" id="{FF1FF2A9-FF42-93E4-3162-F859F7B556AE}"/>
              </a:ext>
            </a:extLst>
          </p:cNvPr>
          <p:cNvSpPr>
            <a:spLocks noGrp="1"/>
          </p:cNvSpPr>
          <p:nvPr>
            <p:ph idx="1"/>
          </p:nvPr>
        </p:nvSpPr>
        <p:spPr>
          <a:xfrm>
            <a:off x="838200" y="1047150"/>
            <a:ext cx="7119551" cy="5415434"/>
          </a:xfrm>
        </p:spPr>
        <p:txBody>
          <a:bodyPr>
            <a:normAutofit fontScale="92500" lnSpcReduction="10000"/>
          </a:bodyPr>
          <a:lstStyle/>
          <a:p>
            <a:r>
              <a:rPr lang="it-IT" sz="2400" dirty="0">
                <a:latin typeface="Cambria" panose="02040503050406030204" pitchFamily="18" charset="0"/>
                <a:ea typeface="Cambria" panose="02040503050406030204" pitchFamily="18" charset="0"/>
              </a:rPr>
              <a:t>In front of the </a:t>
            </a:r>
            <a:r>
              <a:rPr lang="it-IT" sz="2400" dirty="0" err="1">
                <a:latin typeface="Cambria" panose="02040503050406030204" pitchFamily="18" charset="0"/>
                <a:ea typeface="Cambria" panose="02040503050406030204" pitchFamily="18" charset="0"/>
              </a:rPr>
              <a:t>judge</a:t>
            </a:r>
            <a:r>
              <a:rPr lang="it-IT" sz="2400" dirty="0">
                <a:latin typeface="Cambria" panose="02040503050406030204" pitchFamily="18" charset="0"/>
                <a:ea typeface="Cambria" panose="02040503050406030204" pitchFamily="18" charset="0"/>
              </a:rPr>
              <a:t>(s) are </a:t>
            </a:r>
            <a:r>
              <a:rPr lang="it-IT" sz="2400" dirty="0" err="1">
                <a:latin typeface="Cambria" panose="02040503050406030204" pitchFamily="18" charset="0"/>
                <a:ea typeface="Cambria" panose="02040503050406030204" pitchFamily="18" charset="0"/>
              </a:rPr>
              <a:t>present</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plaintiff</a:t>
            </a:r>
            <a:r>
              <a:rPr lang="it-IT" sz="2400" dirty="0">
                <a:latin typeface="Cambria" panose="02040503050406030204" pitchFamily="18" charset="0"/>
                <a:ea typeface="Cambria" panose="02040503050406030204" pitchFamily="18" charset="0"/>
              </a:rPr>
              <a:t> and creditor Shylock and the </a:t>
            </a:r>
            <a:r>
              <a:rPr lang="it-IT" sz="2400" dirty="0" err="1">
                <a:latin typeface="Cambria" panose="02040503050406030204" pitchFamily="18" charset="0"/>
                <a:ea typeface="Cambria" panose="02040503050406030204" pitchFamily="18" charset="0"/>
              </a:rPr>
              <a:t>defendant</a:t>
            </a:r>
            <a:r>
              <a:rPr lang="it-IT" sz="2400" dirty="0">
                <a:latin typeface="Cambria" panose="02040503050406030204" pitchFamily="18" charset="0"/>
                <a:ea typeface="Cambria" panose="02040503050406030204" pitchFamily="18" charset="0"/>
              </a:rPr>
              <a:t> and </a:t>
            </a:r>
            <a:r>
              <a:rPr lang="it-IT" sz="2400" dirty="0" err="1">
                <a:latin typeface="Cambria" panose="02040503050406030204" pitchFamily="18" charset="0"/>
                <a:ea typeface="Cambria" panose="02040503050406030204" pitchFamily="18" charset="0"/>
              </a:rPr>
              <a:t>debtor</a:t>
            </a:r>
            <a:r>
              <a:rPr lang="it-IT" sz="2400" dirty="0">
                <a:latin typeface="Cambria" panose="02040503050406030204" pitchFamily="18" charset="0"/>
                <a:ea typeface="Cambria" panose="02040503050406030204" pitchFamily="18" charset="0"/>
              </a:rPr>
              <a:t> Antonio, </a:t>
            </a:r>
            <a:r>
              <a:rPr lang="it-IT" sz="2400" dirty="0" err="1">
                <a:latin typeface="Cambria" panose="02040503050406030204" pitchFamily="18" charset="0"/>
                <a:ea typeface="Cambria" panose="02040503050406030204" pitchFamily="18" charset="0"/>
              </a:rPr>
              <a:t>but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also</a:t>
            </a:r>
            <a:r>
              <a:rPr lang="it-IT" sz="2400" dirty="0">
                <a:latin typeface="Cambria" panose="02040503050406030204" pitchFamily="18" charset="0"/>
                <a:ea typeface="Cambria" panose="02040503050406030204" pitchFamily="18" charset="0"/>
              </a:rPr>
              <a:t> Bassanio…</a:t>
            </a:r>
          </a:p>
          <a:p>
            <a:r>
              <a:rPr lang="it-IT" sz="2400" dirty="0">
                <a:latin typeface="Cambria" panose="02040503050406030204" pitchFamily="18" charset="0"/>
                <a:ea typeface="Cambria" panose="02040503050406030204" pitchFamily="18" charset="0"/>
              </a:rPr>
              <a:t>…and Bassanio shows up in Court with cash in hand, ready to </a:t>
            </a:r>
            <a:r>
              <a:rPr lang="it-IT" sz="2400" dirty="0" err="1">
                <a:latin typeface="Cambria" panose="02040503050406030204" pitchFamily="18" charset="0"/>
                <a:ea typeface="Cambria" panose="02040503050406030204" pitchFamily="18" charset="0"/>
              </a:rPr>
              <a:t>pay</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loaned</a:t>
            </a:r>
            <a:r>
              <a:rPr lang="it-IT" sz="2400" dirty="0">
                <a:latin typeface="Cambria" panose="02040503050406030204" pitchFamily="18" charset="0"/>
                <a:ea typeface="Cambria" panose="02040503050406030204" pitchFamily="18" charset="0"/>
              </a:rPr>
              <a:t> capital, plus </a:t>
            </a:r>
            <a:r>
              <a:rPr lang="it-IT" sz="2400" dirty="0" err="1">
                <a:latin typeface="Cambria" panose="02040503050406030204" pitchFamily="18" charset="0"/>
                <a:ea typeface="Cambria" panose="02040503050406030204" pitchFamily="18" charset="0"/>
              </a:rPr>
              <a:t>any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further</a:t>
            </a:r>
            <a:r>
              <a:rPr lang="it-IT" sz="2400" dirty="0">
                <a:latin typeface="Cambria" panose="02040503050406030204" pitchFamily="18" charset="0"/>
                <a:ea typeface="Cambria" panose="02040503050406030204" pitchFamily="18" charset="0"/>
              </a:rPr>
              <a:t> sum the </a:t>
            </a:r>
            <a:r>
              <a:rPr lang="it-IT" sz="2400" dirty="0" err="1">
                <a:latin typeface="Cambria" panose="02040503050406030204" pitchFamily="18" charset="0"/>
                <a:ea typeface="Cambria" panose="02040503050406030204" pitchFamily="18" charset="0"/>
              </a:rPr>
              <a:t>judge</a:t>
            </a:r>
            <a:r>
              <a:rPr lang="it-IT" sz="2400" dirty="0">
                <a:latin typeface="Cambria" panose="02040503050406030204" pitchFamily="18" charset="0"/>
                <a:ea typeface="Cambria" panose="02040503050406030204" pitchFamily="18" charset="0"/>
              </a:rPr>
              <a:t>(s) </a:t>
            </a:r>
            <a:r>
              <a:rPr lang="it-IT" sz="2400" dirty="0" err="1">
                <a:latin typeface="Cambria" panose="02040503050406030204" pitchFamily="18" charset="0"/>
                <a:ea typeface="Cambria" panose="02040503050406030204" pitchFamily="18" charset="0"/>
              </a:rPr>
              <a:t>may</a:t>
            </a:r>
            <a:r>
              <a:rPr lang="it-IT" sz="2400" dirty="0">
                <a:latin typeface="Cambria" panose="02040503050406030204" pitchFamily="18" charset="0"/>
                <a:ea typeface="Cambria" panose="02040503050406030204" pitchFamily="18" charset="0"/>
              </a:rPr>
              <a:t> fix for late payment </a:t>
            </a:r>
            <a:r>
              <a:rPr lang="it-IT" sz="2400" dirty="0" err="1">
                <a:latin typeface="Cambria" panose="02040503050406030204" pitchFamily="18" charset="0"/>
                <a:ea typeface="Cambria" panose="02040503050406030204" pitchFamily="18" charset="0"/>
              </a:rPr>
              <a:t>interests</a:t>
            </a:r>
            <a:r>
              <a:rPr lang="it-IT" sz="2400" dirty="0">
                <a:latin typeface="Cambria" panose="02040503050406030204" pitchFamily="18" charset="0"/>
                <a:ea typeface="Cambria" panose="02040503050406030204" pitchFamily="18" charset="0"/>
              </a:rPr>
              <a:t> (from the due date to the day of the trial) and Court costs.</a:t>
            </a:r>
          </a:p>
          <a:p>
            <a:r>
              <a:rPr lang="it-IT" sz="2400" b="1" dirty="0">
                <a:latin typeface="Cambria" panose="02040503050406030204" pitchFamily="18" charset="0"/>
                <a:ea typeface="Cambria" panose="02040503050406030204" pitchFamily="18" charset="0"/>
              </a:rPr>
              <a:t>Shylock </a:t>
            </a:r>
            <a:r>
              <a:rPr lang="it-IT" sz="2400" b="1" dirty="0" err="1">
                <a:latin typeface="Cambria" panose="02040503050406030204" pitchFamily="18" charset="0"/>
                <a:ea typeface="Cambria" panose="02040503050406030204" pitchFamily="18" charset="0"/>
              </a:rPr>
              <a:t>is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not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allowed</a:t>
            </a:r>
            <a:r>
              <a:rPr lang="it-IT" sz="2400" b="1" dirty="0">
                <a:latin typeface="Cambria" panose="02040503050406030204" pitchFamily="18" charset="0"/>
                <a:ea typeface="Cambria" panose="02040503050406030204" pitchFamily="18" charset="0"/>
              </a:rPr>
              <a:t> to </a:t>
            </a:r>
            <a:r>
              <a:rPr lang="it-IT" sz="2400" b="1" dirty="0" err="1">
                <a:latin typeface="Cambria" panose="02040503050406030204" pitchFamily="18" charset="0"/>
                <a:ea typeface="Cambria" panose="02040503050406030204" pitchFamily="18" charset="0"/>
              </a:rPr>
              <a:t>refuse</a:t>
            </a:r>
            <a:r>
              <a:rPr lang="it-IT" sz="2400" b="1" dirty="0">
                <a:latin typeface="Cambria" panose="02040503050406030204" pitchFamily="18" charset="0"/>
                <a:ea typeface="Cambria" panose="02040503050406030204" pitchFamily="18" charset="0"/>
              </a:rPr>
              <a:t> to </a:t>
            </a:r>
            <a:r>
              <a:rPr lang="it-IT" sz="2400" b="1" dirty="0" err="1">
                <a:latin typeface="Cambria" panose="02040503050406030204" pitchFamily="18" charset="0"/>
                <a:ea typeface="Cambria" panose="02040503050406030204" pitchFamily="18" charset="0"/>
              </a:rPr>
              <a:t>receive</a:t>
            </a:r>
            <a:r>
              <a:rPr lang="it-IT" sz="2400" b="1" dirty="0">
                <a:latin typeface="Cambria" panose="02040503050406030204" pitchFamily="18" charset="0"/>
                <a:ea typeface="Cambria" panose="02040503050406030204" pitchFamily="18" charset="0"/>
              </a:rPr>
              <a:t> the </a:t>
            </a:r>
            <a:r>
              <a:rPr lang="it-IT" sz="2400" b="1" dirty="0" err="1">
                <a:latin typeface="Cambria" panose="02040503050406030204" pitchFamily="18" charset="0"/>
                <a:ea typeface="Cambria" panose="02040503050406030204" pitchFamily="18" charset="0"/>
              </a:rPr>
              <a:t>total</a:t>
            </a:r>
            <a:r>
              <a:rPr lang="it-IT" sz="2400" b="1" dirty="0">
                <a:latin typeface="Cambria" panose="02040503050406030204" pitchFamily="18" charset="0"/>
                <a:ea typeface="Cambria" panose="02040503050406030204" pitchFamily="18" charset="0"/>
              </a:rPr>
              <a:t> sum </a:t>
            </a:r>
            <a:r>
              <a:rPr lang="it-IT" sz="2400" b="1" dirty="0" err="1">
                <a:latin typeface="Cambria" panose="02040503050406030204" pitchFamily="18" charset="0"/>
                <a:ea typeface="Cambria" panose="02040503050406030204" pitchFamily="18" charset="0"/>
              </a:rPr>
              <a:t>established</a:t>
            </a:r>
            <a:r>
              <a:rPr lang="it-IT" sz="2400" b="1" dirty="0">
                <a:latin typeface="Cambria" panose="02040503050406030204" pitchFamily="18" charset="0"/>
                <a:ea typeface="Cambria" panose="02040503050406030204" pitchFamily="18" charset="0"/>
              </a:rPr>
              <a:t> by the </a:t>
            </a:r>
            <a:r>
              <a:rPr lang="it-IT" sz="2400" b="1" dirty="0" err="1">
                <a:latin typeface="Cambria" panose="02040503050406030204" pitchFamily="18" charset="0"/>
                <a:ea typeface="Cambria" panose="02040503050406030204" pitchFamily="18" charset="0"/>
              </a:rPr>
              <a:t>judge</a:t>
            </a:r>
            <a:r>
              <a:rPr lang="it-IT" sz="2400" b="1" dirty="0">
                <a:latin typeface="Cambria" panose="02040503050406030204" pitchFamily="18" charset="0"/>
                <a:ea typeface="Cambria" panose="02040503050406030204" pitchFamily="18" charset="0"/>
              </a:rPr>
              <a:t>(s) and </a:t>
            </a:r>
            <a:r>
              <a:rPr lang="it-IT" sz="2400" b="1" dirty="0" err="1">
                <a:latin typeface="Cambria" panose="02040503050406030204" pitchFamily="18" charset="0"/>
                <a:ea typeface="Cambria" panose="02040503050406030204" pitchFamily="18" charset="0"/>
              </a:rPr>
              <a:t>offered</a:t>
            </a:r>
            <a:r>
              <a:rPr lang="it-IT" sz="2400" b="1" dirty="0">
                <a:latin typeface="Cambria" panose="02040503050406030204" pitchFamily="18" charset="0"/>
                <a:ea typeface="Cambria" panose="02040503050406030204" pitchFamily="18" charset="0"/>
              </a:rPr>
              <a:t> by Bassanio, </a:t>
            </a:r>
            <a:r>
              <a:rPr lang="it-IT" sz="2400" b="1" dirty="0" err="1">
                <a:latin typeface="Cambria" panose="02040503050406030204" pitchFamily="18" charset="0"/>
                <a:ea typeface="Cambria" panose="02040503050406030204" pitchFamily="18" charset="0"/>
              </a:rPr>
              <a:t>otherwise</a:t>
            </a:r>
            <a:r>
              <a:rPr lang="it-IT" sz="2400" b="1" dirty="0">
                <a:latin typeface="Cambria" panose="02040503050406030204" pitchFamily="18" charset="0"/>
                <a:ea typeface="Cambria" panose="02040503050406030204" pitchFamily="18" charset="0"/>
              </a:rPr>
              <a:t> he </a:t>
            </a:r>
            <a:r>
              <a:rPr lang="it-IT" sz="2400" b="1" dirty="0" err="1">
                <a:latin typeface="Cambria" panose="02040503050406030204" pitchFamily="18" charset="0"/>
                <a:ea typeface="Cambria" panose="02040503050406030204" pitchFamily="18" charset="0"/>
              </a:rPr>
              <a:t>would</a:t>
            </a:r>
            <a:r>
              <a:rPr lang="it-IT" sz="2400" b="1" dirty="0">
                <a:latin typeface="Cambria" panose="02040503050406030204" pitchFamily="18" charset="0"/>
                <a:ea typeface="Cambria" panose="02040503050406030204" pitchFamily="18" charset="0"/>
              </a:rPr>
              <a:t> be a </a:t>
            </a:r>
            <a:r>
              <a:rPr lang="it-IT" sz="2400" b="1" dirty="0" err="1">
                <a:latin typeface="Cambria" panose="02040503050406030204" pitchFamily="18" charset="0"/>
                <a:ea typeface="Cambria" panose="02040503050406030204" pitchFamily="18" charset="0"/>
              </a:rPr>
              <a:t>defaulting</a:t>
            </a:r>
            <a:r>
              <a:rPr lang="it-IT" sz="2400" b="1" dirty="0">
                <a:latin typeface="Cambria" panose="02040503050406030204" pitchFamily="18" charset="0"/>
                <a:ea typeface="Cambria" panose="02040503050406030204" pitchFamily="18" charset="0"/>
              </a:rPr>
              <a:t> creditor!</a:t>
            </a:r>
          </a:p>
          <a:p>
            <a:r>
              <a:rPr lang="it-IT" sz="2400" dirty="0">
                <a:latin typeface="Cambria" panose="02040503050406030204" pitchFamily="18" charset="0"/>
                <a:ea typeface="Cambria" panose="02040503050406030204" pitchFamily="18" charset="0"/>
              </a:rPr>
              <a:t>In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case, no </a:t>
            </a:r>
            <a:r>
              <a:rPr lang="it-IT" sz="2400" dirty="0" err="1">
                <a:latin typeface="Cambria" panose="02040503050406030204" pitchFamily="18" charset="0"/>
                <a:ea typeface="Cambria" panose="02040503050406030204" pitchFamily="18" charset="0"/>
              </a:rPr>
              <a:t>further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interests</a:t>
            </a:r>
            <a:r>
              <a:rPr lang="it-IT" sz="2400" dirty="0">
                <a:latin typeface="Cambria" panose="02040503050406030204" pitchFamily="18" charset="0"/>
                <a:ea typeface="Cambria" panose="02040503050406030204" pitchFamily="18" charset="0"/>
              </a:rPr>
              <a:t> for delay </a:t>
            </a:r>
            <a:r>
              <a:rPr lang="it-IT" sz="2400" dirty="0" err="1">
                <a:latin typeface="Cambria" panose="02040503050406030204" pitchFamily="18" charset="0"/>
                <a:ea typeface="Cambria" panose="02040503050406030204" pitchFamily="18" charset="0"/>
              </a:rPr>
              <a:t>would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accrue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because</a:t>
            </a:r>
            <a:r>
              <a:rPr lang="it-IT" sz="2400" dirty="0">
                <a:latin typeface="Cambria" panose="02040503050406030204" pitchFamily="18" charset="0"/>
                <a:ea typeface="Cambria" panose="02040503050406030204" pitchFamily="18" charset="0"/>
              </a:rPr>
              <a:t> from </a:t>
            </a:r>
            <a:r>
              <a:rPr lang="it-IT" sz="2400" dirty="0" err="1">
                <a:latin typeface="Cambria" panose="02040503050406030204" pitchFamily="18" charset="0"/>
                <a:ea typeface="Cambria" panose="02040503050406030204" pitchFamily="18" charset="0"/>
              </a:rPr>
              <a:t>then</a:t>
            </a:r>
            <a:r>
              <a:rPr lang="it-IT" sz="2400" dirty="0">
                <a:latin typeface="Cambria" panose="02040503050406030204" pitchFamily="18" charset="0"/>
                <a:ea typeface="Cambria" panose="02040503050406030204" pitchFamily="18" charset="0"/>
              </a:rPr>
              <a:t> on Shylock </a:t>
            </a:r>
            <a:r>
              <a:rPr lang="it-IT" sz="2400" dirty="0" err="1">
                <a:latin typeface="Cambria" panose="02040503050406030204" pitchFamily="18" charset="0"/>
                <a:ea typeface="Cambria" panose="02040503050406030204" pitchFamily="18" charset="0"/>
              </a:rPr>
              <a:t>himself</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will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guilty</a:t>
            </a:r>
            <a:r>
              <a:rPr lang="it-IT" sz="2400" dirty="0">
                <a:latin typeface="Cambria" panose="02040503050406030204" pitchFamily="18" charset="0"/>
                <a:ea typeface="Cambria" panose="02040503050406030204" pitchFamily="18" charset="0"/>
              </a:rPr>
              <a:t> of the </a:t>
            </a:r>
            <a:r>
              <a:rPr lang="it-IT" sz="2400" dirty="0" err="1">
                <a:latin typeface="Cambria" panose="02040503050406030204" pitchFamily="18" charset="0"/>
                <a:ea typeface="Cambria" panose="02040503050406030204" pitchFamily="18" charset="0"/>
              </a:rPr>
              <a:t>prolonged</a:t>
            </a:r>
            <a:r>
              <a:rPr lang="it-IT" sz="2400" dirty="0">
                <a:latin typeface="Cambria" panose="02040503050406030204" pitchFamily="18" charset="0"/>
                <a:ea typeface="Cambria" panose="02040503050406030204" pitchFamily="18" charset="0"/>
              </a:rPr>
              <a:t> delay), and from the </a:t>
            </a:r>
            <a:r>
              <a:rPr lang="it-IT" sz="2400" dirty="0" err="1">
                <a:latin typeface="Cambria" panose="02040503050406030204" pitchFamily="18" charset="0"/>
                <a:ea typeface="Cambria" panose="02040503050406030204" pitchFamily="18" charset="0"/>
              </a:rPr>
              <a:t>total</a:t>
            </a:r>
            <a:r>
              <a:rPr lang="it-IT" sz="2400" dirty="0">
                <a:latin typeface="Cambria" panose="02040503050406030204" pitchFamily="18" charset="0"/>
                <a:ea typeface="Cambria" panose="02040503050406030204" pitchFamily="18" charset="0"/>
              </a:rPr>
              <a:t> due by Antonio </a:t>
            </a:r>
            <a:r>
              <a:rPr lang="it-IT" sz="2400" dirty="0" err="1">
                <a:latin typeface="Cambria" panose="02040503050406030204" pitchFamily="18" charset="0"/>
                <a:ea typeface="Cambria" panose="02040503050406030204" pitchFamily="18" charset="0"/>
              </a:rPr>
              <a:t>will</a:t>
            </a:r>
            <a:r>
              <a:rPr lang="it-IT" sz="2400" dirty="0">
                <a:latin typeface="Cambria" panose="02040503050406030204" pitchFamily="18" charset="0"/>
                <a:ea typeface="Cambria" panose="02040503050406030204" pitchFamily="18" charset="0"/>
              </a:rPr>
              <a:t> be </a:t>
            </a:r>
            <a:r>
              <a:rPr lang="it-IT" sz="2400" dirty="0" err="1">
                <a:latin typeface="Cambria" panose="02040503050406030204" pitchFamily="18" charset="0"/>
                <a:ea typeface="Cambria" panose="02040503050406030204" pitchFamily="18" charset="0"/>
              </a:rPr>
              <a:t>subtracted</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expenses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incurred</a:t>
            </a:r>
            <a:r>
              <a:rPr lang="it-IT" sz="2400" dirty="0">
                <a:latin typeface="Cambria" panose="02040503050406030204" pitchFamily="18" charset="0"/>
                <a:ea typeface="Cambria" panose="02040503050406030204" pitchFamily="18" charset="0"/>
              </a:rPr>
              <a:t> by the </a:t>
            </a:r>
            <a:r>
              <a:rPr lang="it-IT" sz="2400" dirty="0" err="1">
                <a:latin typeface="Cambria" panose="02040503050406030204" pitchFamily="18" charset="0"/>
                <a:ea typeface="Cambria" panose="02040503050406030204" pitchFamily="18" charset="0"/>
              </a:rPr>
              <a:t>same</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order</a:t>
            </a:r>
            <a:r>
              <a:rPr lang="it-IT" sz="2400" dirty="0">
                <a:latin typeface="Cambria" panose="02040503050406030204" pitchFamily="18" charset="0"/>
                <a:ea typeface="Cambria" panose="02040503050406030204" pitchFamily="18" charset="0"/>
              </a:rPr>
              <a:t> to secure the sum (e.g. the cost of a </a:t>
            </a:r>
            <a:r>
              <a:rPr lang="it-IT" sz="2400" dirty="0" err="1">
                <a:latin typeface="Cambria" panose="02040503050406030204" pitchFamily="18" charset="0"/>
                <a:ea typeface="Cambria" panose="02040503050406030204" pitchFamily="18" charset="0"/>
              </a:rPr>
              <a:t>deposit</a:t>
            </a:r>
            <a:r>
              <a:rPr lang="it-IT" sz="2400" dirty="0">
                <a:latin typeface="Cambria" panose="02040503050406030204" pitchFamily="18" charset="0"/>
                <a:ea typeface="Cambria" panose="02040503050406030204" pitchFamily="18" charset="0"/>
              </a:rPr>
              <a:t> care of the </a:t>
            </a:r>
            <a:r>
              <a:rPr lang="it-IT" sz="2400" dirty="0" err="1">
                <a:latin typeface="Cambria" panose="02040503050406030204" pitchFamily="18" charset="0"/>
                <a:ea typeface="Cambria" panose="02040503050406030204" pitchFamily="18" charset="0"/>
              </a:rPr>
              <a:t>judges</a:t>
            </a:r>
            <a:r>
              <a:rPr lang="it-IT" sz="2400" dirty="0">
                <a:latin typeface="Cambria" panose="02040503050406030204" pitchFamily="18" charset="0"/>
                <a:ea typeface="Cambria" panose="02040503050406030204" pitchFamily="18" charset="0"/>
              </a:rPr>
              <a:t>).</a:t>
            </a:r>
          </a:p>
        </p:txBody>
      </p:sp>
      <p:pic>
        <p:nvPicPr>
          <p:cNvPr id="5" name="Immagine 4">
            <a:extLst>
              <a:ext uri="{FF2B5EF4-FFF2-40B4-BE49-F238E27FC236}">
                <a16:creationId xmlns:a16="http://schemas.microsoft.com/office/drawing/2014/main" id="{B6EDF672-EFED-FC34-E535-6E6FBF4B6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261" y="1053327"/>
            <a:ext cx="3228321" cy="5137407"/>
          </a:xfrm>
          <a:prstGeom prst="rect">
            <a:avLst/>
          </a:prstGeom>
        </p:spPr>
      </p:pic>
    </p:spTree>
    <p:extLst>
      <p:ext uri="{BB962C8B-B14F-4D97-AF65-F5344CB8AC3E}">
        <p14:creationId xmlns:p14="http://schemas.microsoft.com/office/powerpoint/2010/main" val="9291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7AC27-E2A9-401B-F7FE-58EFEC3EC7C4}"/>
              </a:ext>
            </a:extLst>
          </p:cNvPr>
          <p:cNvSpPr>
            <a:spLocks noGrp="1"/>
          </p:cNvSpPr>
          <p:nvPr>
            <p:ph type="title"/>
          </p:nvPr>
        </p:nvSpPr>
        <p:spPr>
          <a:xfrm>
            <a:off x="650789" y="132534"/>
            <a:ext cx="10515600" cy="1325563"/>
          </a:xfrm>
        </p:spPr>
        <p:txBody>
          <a:bodyPr/>
          <a:lstStyle/>
          <a:p>
            <a:r>
              <a:rPr lang="it-IT" sz="4400" dirty="0">
                <a:latin typeface="Cambria" panose="02040503050406030204" pitchFamily="18" charset="0"/>
                <a:ea typeface="Cambria" panose="02040503050406030204" pitchFamily="18" charset="0"/>
              </a:rPr>
              <a:t>Seven: </a:t>
            </a:r>
            <a:r>
              <a:rPr lang="it-IT" dirty="0" err="1">
                <a:latin typeface="Cambria" panose="02040503050406030204" pitchFamily="18" charset="0"/>
                <a:ea typeface="Cambria" panose="02040503050406030204" pitchFamily="18" charset="0"/>
              </a:rPr>
              <a:t>about</a:t>
            </a:r>
            <a:r>
              <a:rPr lang="it-IT" sz="4400" dirty="0">
                <a:latin typeface="Cambria" panose="02040503050406030204" pitchFamily="18" charset="0"/>
                <a:ea typeface="Cambria" panose="02040503050406030204" pitchFamily="18" charset="0"/>
              </a:rPr>
              <a:t> Portia/Balthasar</a:t>
            </a:r>
            <a:endParaRPr lang="it-IT" dirty="0"/>
          </a:p>
        </p:txBody>
      </p:sp>
      <p:sp>
        <p:nvSpPr>
          <p:cNvPr id="3" name="Segnaposto contenuto 2">
            <a:extLst>
              <a:ext uri="{FF2B5EF4-FFF2-40B4-BE49-F238E27FC236}">
                <a16:creationId xmlns:a16="http://schemas.microsoft.com/office/drawing/2014/main" id="{5B03ADA9-3D40-7355-E8E4-56EE40DB7091}"/>
              </a:ext>
            </a:extLst>
          </p:cNvPr>
          <p:cNvSpPr>
            <a:spLocks noGrp="1"/>
          </p:cNvSpPr>
          <p:nvPr>
            <p:ph idx="1"/>
          </p:nvPr>
        </p:nvSpPr>
        <p:spPr>
          <a:xfrm>
            <a:off x="650789" y="1356067"/>
            <a:ext cx="6998043" cy="4871737"/>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400" dirty="0">
                <a:latin typeface="Cambria" panose="02040503050406030204" pitchFamily="18" charset="0"/>
                <a:ea typeface="Cambria" panose="02040503050406030204" pitchFamily="18" charset="0"/>
              </a:rPr>
              <a:t>Portia/Balthasar </a:t>
            </a:r>
            <a:r>
              <a:rPr lang="it-IT" sz="2400" dirty="0" err="1">
                <a:latin typeface="Cambria" panose="02040503050406030204" pitchFamily="18" charset="0"/>
                <a:ea typeface="Cambria" panose="02040503050406030204" pitchFamily="18" charset="0"/>
              </a:rPr>
              <a:t>appears</a:t>
            </a:r>
            <a:r>
              <a:rPr lang="it-IT" sz="2400" dirty="0">
                <a:latin typeface="Cambria" panose="02040503050406030204" pitchFamily="18" charset="0"/>
                <a:ea typeface="Cambria" panose="02040503050406030204" pitchFamily="18" charset="0"/>
              </a:rPr>
              <a:t> in Court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 </a:t>
            </a:r>
            <a:r>
              <a:rPr lang="it-IT" sz="2400" b="1" dirty="0" err="1">
                <a:latin typeface="Cambria" panose="02040503050406030204" pitchFamily="18" charset="0"/>
                <a:ea typeface="Cambria" panose="02040503050406030204" pitchFamily="18" charset="0"/>
              </a:rPr>
              <a:t>consultant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not</a:t>
            </a:r>
            <a:r>
              <a:rPr lang="it-IT" sz="2400" b="1" dirty="0">
                <a:latin typeface="Cambria" panose="02040503050406030204" pitchFamily="18" charset="0"/>
                <a:ea typeface="Cambria" panose="02040503050406030204" pitchFamily="18" charset="0"/>
              </a:rPr>
              <a:t> for </a:t>
            </a:r>
            <a:r>
              <a:rPr lang="it-IT" sz="2400" b="1" dirty="0" err="1">
                <a:latin typeface="Cambria" panose="02040503050406030204" pitchFamily="18" charset="0"/>
                <a:ea typeface="Cambria" panose="02040503050406030204" pitchFamily="18" charset="0"/>
              </a:rPr>
              <a:t>either</a:t>
            </a:r>
            <a:r>
              <a:rPr lang="it-IT" sz="2400" b="1" dirty="0">
                <a:latin typeface="Cambria" panose="02040503050406030204" pitchFamily="18" charset="0"/>
                <a:ea typeface="Cambria" panose="02040503050406030204" pitchFamily="18" charset="0"/>
              </a:rPr>
              <a:t> of the parties, </a:t>
            </a:r>
            <a:r>
              <a:rPr lang="it-IT" sz="2400" b="1" dirty="0" err="1">
                <a:latin typeface="Cambria" panose="02040503050406030204" pitchFamily="18" charset="0"/>
                <a:ea typeface="Cambria" panose="02040503050406030204" pitchFamily="18" charset="0"/>
              </a:rPr>
              <a:t>but</a:t>
            </a:r>
            <a:r>
              <a:rPr lang="it-IT" sz="2400" b="1" dirty="0">
                <a:latin typeface="Cambria" panose="02040503050406030204" pitchFamily="18" charset="0"/>
                <a:ea typeface="Cambria" panose="02040503050406030204" pitchFamily="18" charset="0"/>
              </a:rPr>
              <a:t> for the </a:t>
            </a:r>
            <a:r>
              <a:rPr lang="it-IT" sz="2400" b="1" dirty="0" err="1">
                <a:latin typeface="Cambria" panose="02040503050406030204" pitchFamily="18" charset="0"/>
                <a:ea typeface="Cambria" panose="02040503050406030204" pitchFamily="18" charset="0"/>
              </a:rPr>
              <a:t>judge</a:t>
            </a:r>
            <a:r>
              <a:rPr lang="it-IT" sz="2400" b="1" dirty="0">
                <a:latin typeface="Cambria" panose="02040503050406030204" pitchFamily="18" charset="0"/>
                <a:ea typeface="Cambria" panose="02040503050406030204" pitchFamily="18" charset="0"/>
              </a:rPr>
              <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sz="2400" dirty="0">
                <a:latin typeface="Cambria" panose="02040503050406030204" pitchFamily="18" charset="0"/>
                <a:ea typeface="Cambria" panose="02040503050406030204" pitchFamily="18" charset="0"/>
              </a:rPr>
              <a:t>The Roman </a:t>
            </a:r>
            <a:r>
              <a:rPr lang="it-IT" sz="2400" dirty="0" err="1">
                <a:latin typeface="Cambria" panose="02040503050406030204" pitchFamily="18" charset="0"/>
                <a:ea typeface="Cambria" panose="02040503050406030204" pitchFamily="18" charset="0"/>
              </a:rPr>
              <a:t>law</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studied</a:t>
            </a:r>
            <a:r>
              <a:rPr lang="it-IT" sz="2400" dirty="0">
                <a:latin typeface="Cambria" panose="02040503050406030204" pitchFamily="18" charset="0"/>
                <a:ea typeface="Cambria" panose="02040503050406030204" pitchFamily="18" charset="0"/>
              </a:rPr>
              <a:t> in the </a:t>
            </a:r>
            <a:r>
              <a:rPr lang="it-IT" sz="2400" dirty="0" err="1">
                <a:latin typeface="Cambria" panose="02040503050406030204" pitchFamily="18" charset="0"/>
                <a:ea typeface="Cambria" panose="02040503050406030204" pitchFamily="18" charset="0"/>
              </a:rPr>
              <a:t>Universities</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wich</a:t>
            </a:r>
            <a:r>
              <a:rPr lang="it-IT" sz="2400" dirty="0">
                <a:latin typeface="Cambria" panose="02040503050406030204" pitchFamily="18" charset="0"/>
                <a:ea typeface="Cambria" panose="02040503050406030204" pitchFamily="18" charset="0"/>
              </a:rPr>
              <a:t> Balthasar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 doctor,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commonly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applied</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Italy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when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local</a:t>
            </a:r>
            <a:r>
              <a:rPr lang="it-IT" sz="2400" dirty="0">
                <a:latin typeface="Cambria" panose="02040503050406030204" pitchFamily="18" charset="0"/>
                <a:ea typeface="Cambria" panose="02040503050406030204" pitchFamily="18" charset="0"/>
              </a:rPr>
              <a:t> rules to solve a case </a:t>
            </a:r>
            <a:r>
              <a:rPr lang="it-IT" sz="2400" dirty="0" err="1">
                <a:latin typeface="Cambria" panose="02040503050406030204" pitchFamily="18" charset="0"/>
                <a:ea typeface="Cambria" panose="02040503050406030204" pitchFamily="18" charset="0"/>
              </a:rPr>
              <a:t>were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missing</a:t>
            </a:r>
            <a:r>
              <a:rPr lang="it-IT" sz="2400" dirty="0">
                <a:latin typeface="Cambria" panose="02040503050406030204" pitchFamily="18" charset="0"/>
                <a:ea typeface="Cambria" panose="02040503050406030204" pitchFamily="18" charset="0"/>
              </a:rPr>
              <a:t>. But in </a:t>
            </a:r>
            <a:r>
              <a:rPr lang="it-IT" sz="2400" dirty="0" err="1">
                <a:latin typeface="Cambria" panose="02040503050406030204" pitchFamily="18" charset="0"/>
                <a:ea typeface="Cambria" panose="02040503050406030204" pitchFamily="18" charset="0"/>
              </a:rPr>
              <a:t>Venice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did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Because</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historical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reasons</a:t>
            </a:r>
            <a:r>
              <a:rPr lang="it-IT" sz="2400" dirty="0">
                <a:latin typeface="Cambria" panose="02040503050406030204" pitchFamily="18" charset="0"/>
                <a:ea typeface="Cambria" panose="02040503050406030204" pitchFamily="18" charset="0"/>
              </a:rPr>
              <a:t>, </a:t>
            </a:r>
            <a:r>
              <a:rPr lang="it-IT" sz="2400" b="1" dirty="0">
                <a:latin typeface="Cambria" panose="02040503050406030204" pitchFamily="18" charset="0"/>
                <a:ea typeface="Cambria" panose="02040503050406030204" pitchFamily="18" charset="0"/>
              </a:rPr>
              <a:t>Roman </a:t>
            </a:r>
            <a:r>
              <a:rPr lang="it-IT" sz="2400" b="1" dirty="0" err="1">
                <a:latin typeface="Cambria" panose="02040503050406030204" pitchFamily="18" charset="0"/>
                <a:ea typeface="Cambria" panose="02040503050406030204" pitchFamily="18" charset="0"/>
              </a:rPr>
              <a:t>law</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was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never</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applied</a:t>
            </a:r>
            <a:r>
              <a:rPr lang="it-IT" sz="2400" b="1" dirty="0">
                <a:latin typeface="Cambria" panose="02040503050406030204" pitchFamily="18" charset="0"/>
                <a:ea typeface="Cambria" panose="02040503050406030204" pitchFamily="18" charset="0"/>
              </a:rPr>
              <a:t> in </a:t>
            </a:r>
            <a:r>
              <a:rPr lang="it-IT" sz="2400" b="1" dirty="0" err="1">
                <a:latin typeface="Cambria" panose="02040503050406030204" pitchFamily="18" charset="0"/>
                <a:ea typeface="Cambria" panose="02040503050406030204" pitchFamily="18" charset="0"/>
              </a:rPr>
              <a:t>Venice</a:t>
            </a:r>
            <a:r>
              <a:rPr lang="it-IT" sz="2400" b="1" dirty="0">
                <a:latin typeface="Cambria" panose="02040503050406030204" pitchFamily="18" charset="0"/>
                <a:ea typeface="Cambria" panose="02040503050406030204" pitchFamily="18" charset="0"/>
              </a:rPr>
              <a:t>.</a:t>
            </a:r>
            <a:endParaRPr kumimoji="0" lang="it-IT"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r>
              <a:rPr lang="it-IT" sz="2400" b="1" dirty="0" err="1">
                <a:latin typeface="Cambria" panose="02040503050406030204" pitchFamily="18" charset="0"/>
                <a:ea typeface="Cambria" panose="02040503050406030204" pitchFamily="18" charset="0"/>
              </a:rPr>
              <a:t>Therefore</a:t>
            </a:r>
            <a:r>
              <a:rPr lang="it-IT" sz="2400" b="1" dirty="0">
                <a:latin typeface="Cambria" panose="02040503050406030204" pitchFamily="18" charset="0"/>
                <a:ea typeface="Cambria" panose="02040503050406030204" pitchFamily="18" charset="0"/>
              </a:rPr>
              <a:t> Portia/Balthasar from Rome, </a:t>
            </a:r>
            <a:r>
              <a:rPr lang="it-IT" sz="2400" b="1" dirty="0" err="1">
                <a:latin typeface="Cambria" panose="02040503050406030204" pitchFamily="18" charset="0"/>
                <a:ea typeface="Cambria" panose="02040503050406030204" pitchFamily="18" charset="0"/>
              </a:rPr>
              <a:t>but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also</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Bellario</a:t>
            </a:r>
            <a:r>
              <a:rPr lang="it-IT" sz="2400" b="1" dirty="0">
                <a:latin typeface="Cambria" panose="02040503050406030204" pitchFamily="18" charset="0"/>
                <a:ea typeface="Cambria" panose="02040503050406030204" pitchFamily="18" charset="0"/>
              </a:rPr>
              <a:t> from Padua, </a:t>
            </a:r>
            <a:r>
              <a:rPr lang="it-IT" sz="2400" b="1" dirty="0" err="1">
                <a:latin typeface="Cambria" panose="02040503050406030204" pitchFamily="18" charset="0"/>
                <a:ea typeface="Cambria" panose="02040503050406030204" pitchFamily="18" charset="0"/>
              </a:rPr>
              <a:t>would</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never</a:t>
            </a:r>
            <a:r>
              <a:rPr lang="it-IT" sz="2400" b="1" dirty="0">
                <a:latin typeface="Cambria" panose="02040503050406030204" pitchFamily="18" charset="0"/>
                <a:ea typeface="Cambria" panose="02040503050406030204" pitchFamily="18" charset="0"/>
              </a:rPr>
              <a:t> be </a:t>
            </a:r>
            <a:r>
              <a:rPr lang="it-IT" sz="2400" b="1" dirty="0" err="1">
                <a:latin typeface="Cambria" panose="02040503050406030204" pitchFamily="18" charset="0"/>
                <a:ea typeface="Cambria" panose="02040503050406030204" pitchFamily="18" charset="0"/>
              </a:rPr>
              <a:t>admitted</a:t>
            </a:r>
            <a:r>
              <a:rPr lang="it-IT" sz="2400" b="1" dirty="0">
                <a:latin typeface="Cambria" panose="02040503050406030204" pitchFamily="18" charset="0"/>
                <a:ea typeface="Cambria" panose="02040503050406030204" pitchFamily="18" charset="0"/>
              </a:rPr>
              <a:t> in Court!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Their</a:t>
            </a:r>
            <a:r>
              <a:rPr lang="it-IT" sz="2400" dirty="0">
                <a:latin typeface="Cambria" panose="02040503050406030204" pitchFamily="18" charset="0"/>
                <a:ea typeface="Cambria" panose="02040503050406030204" pitchFamily="18" charset="0"/>
              </a:rPr>
              <a:t> science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useless</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Venice</a:t>
            </a:r>
            <a:r>
              <a:rPr lang="it-IT" sz="2400" dirty="0">
                <a:latin typeface="Cambria" panose="02040503050406030204" pitchFamily="18" charset="0"/>
                <a:ea typeface="Cambria" panose="02040503050406030204" pitchFamily="18" charset="0"/>
              </a:rPr>
              <a:t>.</a:t>
            </a:r>
          </a:p>
          <a:p>
            <a:r>
              <a:rPr lang="it-IT" sz="2400" b="1" dirty="0" err="1">
                <a:solidFill>
                  <a:prstClr val="black"/>
                </a:solidFill>
                <a:latin typeface="Cambria" panose="02040503050406030204" pitchFamily="18" charset="0"/>
                <a:ea typeface="Cambria" panose="02040503050406030204" pitchFamily="18" charset="0"/>
              </a:rPr>
              <a:t>Only</a:t>
            </a:r>
            <a:r>
              <a:rPr lang="it-IT" sz="2400" b="1"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Venetian</a:t>
            </a:r>
            <a:r>
              <a:rPr lang="it-IT" sz="2400" b="1" dirty="0">
                <a:solidFill>
                  <a:prstClr val="black"/>
                </a:solidFill>
                <a:latin typeface="Cambria" panose="02040503050406030204" pitchFamily="18" charset="0"/>
                <a:ea typeface="Cambria" panose="02040503050406030204" pitchFamily="18" charset="0"/>
              </a:rPr>
              <a:t> rules of </a:t>
            </a:r>
            <a:r>
              <a:rPr lang="it-IT" sz="2400" b="1" dirty="0" err="1">
                <a:solidFill>
                  <a:prstClr val="black"/>
                </a:solidFill>
                <a:latin typeface="Cambria" panose="02040503050406030204" pitchFamily="18" charset="0"/>
                <a:ea typeface="Cambria" panose="02040503050406030204" pitchFamily="18" charset="0"/>
              </a:rPr>
              <a:t>law</a:t>
            </a:r>
            <a:r>
              <a:rPr lang="it-IT" sz="2400" b="1"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were</a:t>
            </a:r>
            <a:r>
              <a:rPr lang="it-IT" sz="2400" b="1"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applied</a:t>
            </a:r>
            <a:r>
              <a:rPr lang="it-IT" sz="2400" b="1" dirty="0">
                <a:solidFill>
                  <a:prstClr val="black"/>
                </a:solidFill>
                <a:latin typeface="Cambria" panose="02040503050406030204" pitchFamily="18" charset="0"/>
                <a:ea typeface="Cambria" panose="02040503050406030204" pitchFamily="18" charset="0"/>
              </a:rPr>
              <a:t> in </a:t>
            </a:r>
            <a:r>
              <a:rPr lang="it-IT" sz="2400" b="1" dirty="0" err="1">
                <a:solidFill>
                  <a:prstClr val="black"/>
                </a:solidFill>
                <a:latin typeface="Cambria" panose="02040503050406030204" pitchFamily="18" charset="0"/>
                <a:ea typeface="Cambria" panose="02040503050406030204" pitchFamily="18" charset="0"/>
              </a:rPr>
              <a:t>Venice</a:t>
            </a:r>
            <a:r>
              <a:rPr lang="it-IT" sz="2400" b="1"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that</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is</a:t>
            </a:r>
            <a:r>
              <a:rPr lang="it-IT" sz="2400" dirty="0">
                <a:solidFill>
                  <a:prstClr val="black"/>
                </a:solidFill>
                <a:latin typeface="Cambria" panose="02040503050406030204" pitchFamily="18" charset="0"/>
                <a:ea typeface="Cambria" panose="02040503050406030204" pitchFamily="18" charset="0"/>
              </a:rPr>
              <a:t>:</a:t>
            </a:r>
            <a:br>
              <a:rPr lang="it-IT" sz="2400" dirty="0">
                <a:solidFill>
                  <a:prstClr val="black"/>
                </a:solidFill>
                <a:latin typeface="Cambria" panose="02040503050406030204" pitchFamily="18" charset="0"/>
                <a:ea typeface="Cambria" panose="02040503050406030204" pitchFamily="18" charset="0"/>
              </a:rPr>
            </a:b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laws</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deliberated</a:t>
            </a:r>
            <a:r>
              <a:rPr lang="it-IT" sz="2400" dirty="0">
                <a:solidFill>
                  <a:prstClr val="black"/>
                </a:solidFill>
                <a:latin typeface="Cambria" panose="02040503050406030204" pitchFamily="18" charset="0"/>
                <a:ea typeface="Cambria" panose="02040503050406030204" pitchFamily="18" charset="0"/>
              </a:rPr>
              <a:t> by </a:t>
            </a:r>
            <a:r>
              <a:rPr lang="it-IT" sz="2400" dirty="0" err="1">
                <a:solidFill>
                  <a:prstClr val="black"/>
                </a:solidFill>
                <a:latin typeface="Cambria" panose="02040503050406030204" pitchFamily="18" charset="0"/>
                <a:ea typeface="Cambria" panose="02040503050406030204" pitchFamily="18" charset="0"/>
              </a:rPr>
              <a:t>Councils</a:t>
            </a:r>
            <a:r>
              <a:rPr lang="it-IT" sz="2400" dirty="0">
                <a:solidFill>
                  <a:prstClr val="black"/>
                </a:solidFill>
                <a:latin typeface="Cambria" panose="02040503050406030204" pitchFamily="18" charset="0"/>
                <a:ea typeface="Cambria" panose="02040503050406030204" pitchFamily="18" charset="0"/>
              </a:rPr>
              <a:t> and </a:t>
            </a:r>
            <a:r>
              <a:rPr lang="it-IT" sz="2400" dirty="0" err="1">
                <a:solidFill>
                  <a:prstClr val="black"/>
                </a:solidFill>
                <a:latin typeface="Cambria" panose="02040503050406030204" pitchFamily="18" charset="0"/>
                <a:ea typeface="Cambria" panose="02040503050406030204" pitchFamily="18" charset="0"/>
              </a:rPr>
              <a:t>magistrates</a:t>
            </a:r>
            <a:r>
              <a:rPr lang="it-IT" sz="2400" dirty="0">
                <a:solidFill>
                  <a:prstClr val="black"/>
                </a:solidFill>
                <a:latin typeface="Cambria" panose="02040503050406030204" pitchFamily="18" charset="0"/>
                <a:ea typeface="Cambria" panose="02040503050406030204" pitchFamily="18" charset="0"/>
              </a:rPr>
              <a:t>;</a:t>
            </a:r>
            <a:br>
              <a:rPr lang="it-IT" sz="2400" dirty="0">
                <a:solidFill>
                  <a:prstClr val="black"/>
                </a:solidFill>
                <a:latin typeface="Cambria" panose="02040503050406030204" pitchFamily="18" charset="0"/>
                <a:ea typeface="Cambria" panose="02040503050406030204" pitchFamily="18" charset="0"/>
              </a:rPr>
            </a:br>
            <a:r>
              <a:rPr lang="it-IT" sz="2400" dirty="0">
                <a:solidFill>
                  <a:prstClr val="black"/>
                </a:solidFill>
                <a:latin typeface="Cambria" panose="02040503050406030204" pitchFamily="18" charset="0"/>
                <a:ea typeface="Cambria" panose="02040503050406030204" pitchFamily="18" charset="0"/>
              </a:rPr>
              <a:t>-- customs </a:t>
            </a:r>
            <a:r>
              <a:rPr lang="it-IT" sz="2400" dirty="0" err="1">
                <a:solidFill>
                  <a:prstClr val="black"/>
                </a:solidFill>
                <a:latin typeface="Cambria" panose="02040503050406030204" pitchFamily="18" charset="0"/>
                <a:ea typeface="Cambria" panose="02040503050406030204" pitchFamily="18" charset="0"/>
              </a:rPr>
              <a:t>proven</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existing</a:t>
            </a:r>
            <a:r>
              <a:rPr lang="it-IT" sz="2400" dirty="0">
                <a:solidFill>
                  <a:prstClr val="black"/>
                </a:solidFill>
                <a:latin typeface="Cambria" panose="02040503050406030204" pitchFamily="18" charset="0"/>
                <a:ea typeface="Cambria" panose="02040503050406030204" pitchFamily="18" charset="0"/>
              </a:rPr>
              <a:t> by the </a:t>
            </a:r>
            <a:r>
              <a:rPr lang="it-IT" sz="2400" dirty="0" err="1">
                <a:solidFill>
                  <a:prstClr val="black"/>
                </a:solidFill>
                <a:latin typeface="Cambria" panose="02040503050406030204" pitchFamily="18" charset="0"/>
                <a:ea typeface="Cambria" panose="02040503050406030204" pitchFamily="18" charset="0"/>
              </a:rPr>
              <a:t>archives</a:t>
            </a:r>
            <a:r>
              <a:rPr lang="it-IT" sz="2400" dirty="0">
                <a:solidFill>
                  <a:prstClr val="black"/>
                </a:solidFill>
                <a:latin typeface="Cambria" panose="02040503050406030204" pitchFamily="18" charset="0"/>
                <a:ea typeface="Cambria" panose="02040503050406030204" pitchFamily="18" charset="0"/>
              </a:rPr>
              <a:t> of the </a:t>
            </a:r>
            <a:r>
              <a:rPr lang="it-IT" sz="2400" dirty="0" err="1">
                <a:solidFill>
                  <a:prstClr val="black"/>
                </a:solidFill>
                <a:latin typeface="Cambria" panose="02040503050406030204" pitchFamily="18" charset="0"/>
                <a:ea typeface="Cambria" panose="02040503050406030204" pitchFamily="18" charset="0"/>
              </a:rPr>
              <a:t>magistrates</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provided</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they</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were</a:t>
            </a:r>
            <a:r>
              <a:rPr lang="it-IT" sz="2400" dirty="0">
                <a:solidFill>
                  <a:prstClr val="black"/>
                </a:solidFill>
                <a:latin typeface="Cambria" panose="02040503050406030204" pitchFamily="18" charset="0"/>
                <a:ea typeface="Cambria" panose="02040503050406030204" pitchFamily="18" charset="0"/>
              </a:rPr>
              <a:t> </a:t>
            </a:r>
            <a:r>
              <a:rPr lang="it-IT" sz="2400" b="1" i="1" dirty="0" err="1">
                <a:solidFill>
                  <a:prstClr val="black"/>
                </a:solidFill>
                <a:latin typeface="Cambria" panose="02040503050406030204" pitchFamily="18" charset="0"/>
                <a:ea typeface="Cambria" panose="02040503050406030204" pitchFamily="18" charset="0"/>
              </a:rPr>
              <a:t>reasonable</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which</a:t>
            </a:r>
            <a:r>
              <a:rPr lang="it-IT" sz="2400" dirty="0">
                <a:solidFill>
                  <a:prstClr val="black"/>
                </a:solidFill>
                <a:latin typeface="Cambria" panose="02040503050406030204" pitchFamily="18" charset="0"/>
                <a:ea typeface="Cambria" panose="02040503050406030204" pitchFamily="18" charset="0"/>
              </a:rPr>
              <a:t> </a:t>
            </a:r>
            <a:r>
              <a:rPr lang="it-IT" sz="2400" dirty="0" err="1">
                <a:solidFill>
                  <a:prstClr val="black"/>
                </a:solidFill>
                <a:latin typeface="Cambria" panose="02040503050406030204" pitchFamily="18" charset="0"/>
                <a:ea typeface="Cambria" panose="02040503050406030204" pitchFamily="18" charset="0"/>
              </a:rPr>
              <a:t>is</a:t>
            </a:r>
            <a:r>
              <a:rPr lang="it-IT" sz="2400"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not</a:t>
            </a:r>
            <a:r>
              <a:rPr lang="it-IT" sz="2400" b="1" dirty="0">
                <a:solidFill>
                  <a:prstClr val="black"/>
                </a:solidFill>
                <a:latin typeface="Cambria" panose="02040503050406030204" pitchFamily="18" charset="0"/>
                <a:ea typeface="Cambria" panose="02040503050406030204" pitchFamily="18" charset="0"/>
              </a:rPr>
              <a:t> of </a:t>
            </a:r>
            <a:r>
              <a:rPr lang="it-IT" sz="2400" b="1" dirty="0" err="1">
                <a:solidFill>
                  <a:prstClr val="black"/>
                </a:solidFill>
                <a:latin typeface="Cambria" panose="02040503050406030204" pitchFamily="18" charset="0"/>
                <a:ea typeface="Cambria" panose="02040503050406030204" pitchFamily="18" charset="0"/>
              </a:rPr>
              <a:t>course</a:t>
            </a:r>
            <a:r>
              <a:rPr lang="it-IT" sz="2400" b="1" dirty="0">
                <a:solidFill>
                  <a:prstClr val="black"/>
                </a:solidFill>
                <a:latin typeface="Cambria" panose="02040503050406030204" pitchFamily="18" charset="0"/>
                <a:ea typeface="Cambria" panose="02040503050406030204" pitchFamily="18" charset="0"/>
              </a:rPr>
              <a:t> the case for the </a:t>
            </a:r>
            <a:r>
              <a:rPr lang="it-IT" sz="2400" b="1" dirty="0" err="1">
                <a:solidFill>
                  <a:prstClr val="black"/>
                </a:solidFill>
                <a:latin typeface="Cambria" panose="02040503050406030204" pitchFamily="18" charset="0"/>
                <a:ea typeface="Cambria" panose="02040503050406030204" pitchFamily="18" charset="0"/>
              </a:rPr>
              <a:t>butchering</a:t>
            </a:r>
            <a:r>
              <a:rPr lang="it-IT" sz="2400" b="1"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penal</a:t>
            </a:r>
            <a:r>
              <a:rPr lang="it-IT" sz="2400" b="1" dirty="0">
                <a:solidFill>
                  <a:prstClr val="black"/>
                </a:solidFill>
                <a:latin typeface="Cambria" panose="02040503050406030204" pitchFamily="18" charset="0"/>
                <a:ea typeface="Cambria" panose="02040503050406030204" pitchFamily="18" charset="0"/>
              </a:rPr>
              <a:t> </a:t>
            </a:r>
            <a:r>
              <a:rPr lang="it-IT" sz="2400" b="1" dirty="0" err="1">
                <a:solidFill>
                  <a:prstClr val="black"/>
                </a:solidFill>
                <a:latin typeface="Cambria" panose="02040503050406030204" pitchFamily="18" charset="0"/>
                <a:ea typeface="Cambria" panose="02040503050406030204" pitchFamily="18" charset="0"/>
              </a:rPr>
              <a:t>clause</a:t>
            </a:r>
            <a:r>
              <a:rPr lang="it-IT" sz="2400" b="1" dirty="0">
                <a:solidFill>
                  <a:prstClr val="black"/>
                </a:solidFill>
                <a:latin typeface="Cambria" panose="02040503050406030204" pitchFamily="18" charset="0"/>
                <a:ea typeface="Cambria" panose="02040503050406030204" pitchFamily="18" charset="0"/>
              </a:rPr>
              <a:t>!</a:t>
            </a: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endParaRPr lang="it-IT" sz="24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56F99BBF-9649-2C71-D36B-EBD8399E9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83" y="1550773"/>
            <a:ext cx="3756453" cy="3756453"/>
          </a:xfrm>
          <a:prstGeom prst="rect">
            <a:avLst/>
          </a:prstGeom>
        </p:spPr>
      </p:pic>
    </p:spTree>
    <p:extLst>
      <p:ext uri="{BB962C8B-B14F-4D97-AF65-F5344CB8AC3E}">
        <p14:creationId xmlns:p14="http://schemas.microsoft.com/office/powerpoint/2010/main" val="290249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93029-AFB1-E879-E3E9-379A3315ACA6}"/>
              </a:ext>
            </a:extLst>
          </p:cNvPr>
          <p:cNvSpPr>
            <a:spLocks noGrp="1"/>
          </p:cNvSpPr>
          <p:nvPr>
            <p:ph type="title"/>
          </p:nvPr>
        </p:nvSpPr>
        <p:spPr/>
        <p:txBody>
          <a:bodyPr/>
          <a:lstStyle/>
          <a:p>
            <a:r>
              <a:rPr lang="it-IT" sz="4400" dirty="0" err="1">
                <a:latin typeface="Cambria" panose="02040503050406030204" pitchFamily="18" charset="0"/>
                <a:ea typeface="Cambria" panose="02040503050406030204" pitchFamily="18" charset="0"/>
              </a:rPr>
              <a:t>Eight</a:t>
            </a:r>
            <a:r>
              <a:rPr lang="it-IT" sz="4400" dirty="0">
                <a:latin typeface="Cambria" panose="02040503050406030204" pitchFamily="18" charset="0"/>
                <a:ea typeface="Cambria" panose="02040503050406030204" pitchFamily="18" charset="0"/>
              </a:rPr>
              <a:t>: </a:t>
            </a:r>
            <a:r>
              <a:rPr lang="it-IT" sz="4400" dirty="0" err="1">
                <a:latin typeface="Cambria" panose="02040503050406030204" pitchFamily="18" charset="0"/>
                <a:ea typeface="Cambria" panose="02040503050406030204" pitchFamily="18" charset="0"/>
              </a:rPr>
              <a:t>again</a:t>
            </a:r>
            <a:r>
              <a:rPr lang="it-IT" sz="4400" dirty="0">
                <a:latin typeface="Cambria" panose="02040503050406030204" pitchFamily="18" charset="0"/>
                <a:ea typeface="Cambria" panose="02040503050406030204" pitchFamily="18" charset="0"/>
              </a:rPr>
              <a:t> </a:t>
            </a:r>
            <a:r>
              <a:rPr lang="it-IT" sz="4400" dirty="0" err="1">
                <a:latin typeface="Cambria" panose="02040503050406030204" pitchFamily="18" charset="0"/>
                <a:ea typeface="Cambria" panose="02040503050406030204" pitchFamily="18" charset="0"/>
              </a:rPr>
              <a:t>about</a:t>
            </a:r>
            <a:r>
              <a:rPr lang="it-IT" sz="4400" dirty="0">
                <a:latin typeface="Cambria" panose="02040503050406030204" pitchFamily="18" charset="0"/>
                <a:ea typeface="Cambria" panose="02040503050406030204" pitchFamily="18" charset="0"/>
              </a:rPr>
              <a:t> Portia/Balthasar</a:t>
            </a:r>
            <a:endParaRPr lang="it-IT" dirty="0"/>
          </a:p>
        </p:txBody>
      </p:sp>
      <p:sp>
        <p:nvSpPr>
          <p:cNvPr id="3" name="Segnaposto contenuto 2">
            <a:extLst>
              <a:ext uri="{FF2B5EF4-FFF2-40B4-BE49-F238E27FC236}">
                <a16:creationId xmlns:a16="http://schemas.microsoft.com/office/drawing/2014/main" id="{1AB79CF1-F6D5-5921-0212-DBF4879979AB}"/>
              </a:ext>
            </a:extLst>
          </p:cNvPr>
          <p:cNvSpPr>
            <a:spLocks noGrp="1"/>
          </p:cNvSpPr>
          <p:nvPr>
            <p:ph idx="1"/>
          </p:nvPr>
        </p:nvSpPr>
        <p:spPr>
          <a:xfrm>
            <a:off x="838200" y="1445741"/>
            <a:ext cx="7045411" cy="5047134"/>
          </a:xfrm>
        </p:spPr>
        <p:txBody>
          <a:bodyPr>
            <a:normAutofit fontScale="85000" lnSpcReduction="20000"/>
          </a:bodyPr>
          <a:lstStyle/>
          <a:p>
            <a:r>
              <a:rPr lang="it-IT" sz="2400" dirty="0">
                <a:latin typeface="Cambria" panose="02040503050406030204" pitchFamily="18" charset="0"/>
                <a:ea typeface="Cambria" panose="02040503050406030204" pitchFamily="18" charset="0"/>
              </a:rPr>
              <a:t>Portia/Balthasar </a:t>
            </a:r>
            <a:r>
              <a:rPr lang="it-IT" sz="2400" dirty="0" err="1">
                <a:latin typeface="Cambria" panose="02040503050406030204" pitchFamily="18" charset="0"/>
                <a:ea typeface="Cambria" panose="02040503050406030204" pitchFamily="18" charset="0"/>
              </a:rPr>
              <a:t>quotes</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laws</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Venice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which</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states</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br>
              <a:rPr lang="it-IT" sz="1000" i="1" dirty="0">
                <a:effectLst/>
                <a:latin typeface="Cambria" panose="02040503050406030204" pitchFamily="18" charset="0"/>
                <a:ea typeface="Cambria" panose="02040503050406030204" pitchFamily="18" charset="0"/>
              </a:rPr>
            </a:br>
            <a:r>
              <a:rPr lang="en-US" sz="2100" b="0" i="1" dirty="0">
                <a:solidFill>
                  <a:srgbClr val="000000"/>
                </a:solidFill>
                <a:effectLst/>
                <a:latin typeface="Arial" panose="020B0604020202020204" pitchFamily="34" charset="0"/>
                <a:cs typeface="Arial" panose="020B0604020202020204" pitchFamily="34" charset="0"/>
              </a:rPr>
              <a:t>If it be proved against an alien</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That by direct or indirect attempts</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He seek the life of any citizen,</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The party '</a:t>
            </a:r>
            <a:r>
              <a:rPr lang="en-US" sz="2100" b="0" i="1" dirty="0" err="1">
                <a:solidFill>
                  <a:srgbClr val="000000"/>
                </a:solidFill>
                <a:effectLst/>
                <a:latin typeface="Arial" panose="020B0604020202020204" pitchFamily="34" charset="0"/>
                <a:cs typeface="Arial" panose="020B0604020202020204" pitchFamily="34" charset="0"/>
              </a:rPr>
              <a:t>gainst</a:t>
            </a:r>
            <a:r>
              <a:rPr lang="en-US" sz="2100" b="0" i="1" dirty="0">
                <a:solidFill>
                  <a:srgbClr val="000000"/>
                </a:solidFill>
                <a:effectLst/>
                <a:latin typeface="Arial" panose="020B0604020202020204" pitchFamily="34" charset="0"/>
                <a:cs typeface="Arial" panose="020B0604020202020204" pitchFamily="34" charset="0"/>
              </a:rPr>
              <a:t> the which he doth contrive</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Shall seize one half his goods; the other half</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Comes to the privy coffer of the state;</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And the offender's life lies in the mercy</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Of the duke only, '</a:t>
            </a:r>
            <a:r>
              <a:rPr lang="en-US" sz="2100" b="0" i="1" dirty="0" err="1">
                <a:solidFill>
                  <a:srgbClr val="000000"/>
                </a:solidFill>
                <a:effectLst/>
                <a:latin typeface="Arial" panose="020B0604020202020204" pitchFamily="34" charset="0"/>
                <a:cs typeface="Arial" panose="020B0604020202020204" pitchFamily="34" charset="0"/>
              </a:rPr>
              <a:t>gainst</a:t>
            </a:r>
            <a:r>
              <a:rPr lang="en-US" sz="2100" b="0" i="1" dirty="0">
                <a:solidFill>
                  <a:srgbClr val="000000"/>
                </a:solidFill>
                <a:effectLst/>
                <a:latin typeface="Arial" panose="020B0604020202020204" pitchFamily="34" charset="0"/>
                <a:cs typeface="Arial" panose="020B0604020202020204" pitchFamily="34" charset="0"/>
              </a:rPr>
              <a:t> all other voice.</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In which predicament, I say, thou </a:t>
            </a:r>
            <a:r>
              <a:rPr lang="en-US" sz="2100" b="0" i="1" dirty="0" err="1">
                <a:solidFill>
                  <a:srgbClr val="000000"/>
                </a:solidFill>
                <a:effectLst/>
                <a:latin typeface="Arial" panose="020B0604020202020204" pitchFamily="34" charset="0"/>
                <a:cs typeface="Arial" panose="020B0604020202020204" pitchFamily="34" charset="0"/>
              </a:rPr>
              <a:t>stand'st</a:t>
            </a:r>
            <a:r>
              <a:rPr lang="en-US" sz="2100" b="0" i="1" dirty="0">
                <a:solidFill>
                  <a:srgbClr val="000000"/>
                </a:solidFill>
                <a:effectLst/>
                <a:latin typeface="Arial" panose="020B0604020202020204" pitchFamily="34" charset="0"/>
                <a:cs typeface="Arial" panose="020B0604020202020204" pitchFamily="34" charset="0"/>
              </a:rPr>
              <a:t>;</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For it appears, by manifest proceeding,</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That indirectly and directly too</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Thou hast contrived against the very life</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Of the defendant; and thou hast </a:t>
            </a:r>
            <a:r>
              <a:rPr lang="en-US" sz="2100" b="0" i="1" dirty="0" err="1">
                <a:solidFill>
                  <a:srgbClr val="000000"/>
                </a:solidFill>
                <a:effectLst/>
                <a:latin typeface="Arial" panose="020B0604020202020204" pitchFamily="34" charset="0"/>
                <a:cs typeface="Arial" panose="020B0604020202020204" pitchFamily="34" charset="0"/>
              </a:rPr>
              <a:t>incurr'd</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The danger formerly by me rehearsed.</a:t>
            </a:r>
            <a:br>
              <a:rPr lang="en-US" sz="2100" i="1" dirty="0">
                <a:latin typeface="Arial" panose="020B0604020202020204" pitchFamily="34" charset="0"/>
                <a:cs typeface="Arial" panose="020B0604020202020204" pitchFamily="34" charset="0"/>
              </a:rPr>
            </a:br>
            <a:r>
              <a:rPr lang="en-US" sz="2100" b="0" i="1" dirty="0">
                <a:solidFill>
                  <a:srgbClr val="000000"/>
                </a:solidFill>
                <a:effectLst/>
                <a:latin typeface="Arial" panose="020B0604020202020204" pitchFamily="34" charset="0"/>
                <a:cs typeface="Arial" panose="020B0604020202020204" pitchFamily="34" charset="0"/>
              </a:rPr>
              <a:t>Down therefore and beg mercy of the duke.</a:t>
            </a:r>
            <a:r>
              <a:rPr lang="it-IT" sz="2100" b="0" i="1" dirty="0">
                <a:solidFill>
                  <a:srgbClr val="000000"/>
                </a:solidFill>
                <a:latin typeface="Arial" panose="020B0604020202020204" pitchFamily="34" charset="0"/>
                <a:cs typeface="Arial" panose="020B0604020202020204" pitchFamily="34" charset="0"/>
              </a:rPr>
              <a:t> </a:t>
            </a:r>
            <a:r>
              <a:rPr lang="it-IT" sz="2100" b="0" dirty="0">
                <a:solidFill>
                  <a:srgbClr val="000000"/>
                </a:solidFill>
                <a:latin typeface="Arial" panose="020B0604020202020204" pitchFamily="34" charset="0"/>
                <a:cs typeface="Arial" panose="020B0604020202020204" pitchFamily="34" charset="0"/>
              </a:rPr>
              <a:t>(IV, I, 2298-2312)</a:t>
            </a:r>
            <a:endParaRPr lang="it-IT" sz="2100" dirty="0">
              <a:effectLst/>
              <a:latin typeface="Arial" panose="020B0604020202020204" pitchFamily="34" charset="0"/>
              <a:ea typeface="Calibri" panose="020F0502020204030204" pitchFamily="34" charset="0"/>
              <a:cs typeface="Arial" panose="020B0604020202020204" pitchFamily="34" charset="0"/>
            </a:endParaRPr>
          </a:p>
          <a:p>
            <a:r>
              <a:rPr lang="it-IT" sz="2400" b="1" dirty="0" err="1">
                <a:latin typeface="Cambria" panose="02040503050406030204" pitchFamily="18" charset="0"/>
                <a:ea typeface="Cambria" panose="02040503050406030204" pitchFamily="18" charset="0"/>
              </a:rPr>
              <a:t>This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is</a:t>
            </a:r>
            <a:r>
              <a:rPr lang="it-IT" sz="2400" b="1" dirty="0">
                <a:latin typeface="Cambria" panose="02040503050406030204" pitchFamily="18" charset="0"/>
                <a:ea typeface="Cambria" panose="02040503050406030204" pitchFamily="18" charset="0"/>
              </a:rPr>
              <a:t> pure </a:t>
            </a:r>
            <a:r>
              <a:rPr lang="it-IT" sz="2400" b="1" dirty="0" err="1">
                <a:latin typeface="Cambria" panose="02040503050406030204" pitchFamily="18" charset="0"/>
                <a:ea typeface="Cambria" panose="02040503050406030204" pitchFamily="18" charset="0"/>
              </a:rPr>
              <a:t>invention</a:t>
            </a:r>
            <a:r>
              <a:rPr lang="it-IT" sz="2400" b="1" dirty="0">
                <a:latin typeface="Cambria" panose="02040503050406030204" pitchFamily="18" charset="0"/>
                <a:ea typeface="Cambria" panose="02040503050406030204" pitchFamily="18" charset="0"/>
              </a:rPr>
              <a:t>:</a:t>
            </a:r>
            <a:br>
              <a:rPr lang="it-IT" sz="2400" b="1"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homicide</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any</a:t>
            </a:r>
            <a:r>
              <a:rPr lang="it-IT" sz="2400" dirty="0">
                <a:latin typeface="Cambria" panose="02040503050406030204" pitchFamily="18" charset="0"/>
                <a:ea typeface="Cambria" panose="02040503050406030204" pitchFamily="18" charset="0"/>
              </a:rPr>
              <a:t> sort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punished</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Venice</a:t>
            </a:r>
            <a:r>
              <a:rPr lang="it-IT" sz="2400" dirty="0">
                <a:latin typeface="Cambria" panose="02040503050406030204" pitchFamily="18" charset="0"/>
                <a:ea typeface="Cambria" panose="02040503050406030204" pitchFamily="18" charset="0"/>
              </a:rPr>
              <a:t> with no </a:t>
            </a:r>
            <a:r>
              <a:rPr lang="it-IT" sz="2400" dirty="0" err="1">
                <a:latin typeface="Cambria" panose="02040503050406030204" pitchFamily="18" charset="0"/>
                <a:ea typeface="Cambria" panose="02040503050406030204" pitchFamily="18" charset="0"/>
              </a:rPr>
              <a:t>distinction</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nationality</a:t>
            </a:r>
            <a:r>
              <a:rPr lang="it-IT" sz="2400" dirty="0">
                <a:latin typeface="Cambria" panose="02040503050406030204" pitchFamily="18" charset="0"/>
                <a:ea typeface="Cambria" panose="02040503050406030204" pitchFamily="18" charset="0"/>
              </a:rPr>
              <a:t> for </a:t>
            </a:r>
            <a:r>
              <a:rPr lang="it-IT" sz="2400" dirty="0" err="1">
                <a:latin typeface="Cambria" panose="02040503050406030204" pitchFamily="18" charset="0"/>
                <a:ea typeface="Cambria" panose="02040503050406030204" pitchFamily="18" charset="0"/>
              </a:rPr>
              <a:t>criminal</a:t>
            </a:r>
            <a:r>
              <a:rPr lang="it-IT" sz="2400" dirty="0">
                <a:latin typeface="Cambria" panose="02040503050406030204" pitchFamily="18" charset="0"/>
                <a:ea typeface="Cambria" panose="02040503050406030204" pitchFamily="18" charset="0"/>
              </a:rPr>
              <a:t> and </a:t>
            </a:r>
            <a:r>
              <a:rPr lang="it-IT" sz="2400" dirty="0" err="1">
                <a:latin typeface="Cambria" panose="02040503050406030204" pitchFamily="18" charset="0"/>
                <a:ea typeface="Cambria" panose="02040503050406030204" pitchFamily="18" charset="0"/>
              </a:rPr>
              <a:t>victim</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trials for </a:t>
            </a:r>
            <a:r>
              <a:rPr lang="it-IT" sz="2400" dirty="0" err="1">
                <a:latin typeface="Cambria" panose="02040503050406030204" pitchFamily="18" charset="0"/>
                <a:ea typeface="Cambria" panose="02040503050406030204" pitchFamily="18" charset="0"/>
              </a:rPr>
              <a:t>homicide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were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held</a:t>
            </a:r>
            <a:r>
              <a:rPr lang="it-IT" sz="2400" dirty="0">
                <a:latin typeface="Cambria" panose="02040503050406030204" pitchFamily="18" charset="0"/>
                <a:ea typeface="Cambria" panose="02040503050406030204" pitchFamily="18" charset="0"/>
              </a:rPr>
              <a:t> in front of the </a:t>
            </a:r>
            <a:r>
              <a:rPr lang="it-IT" sz="2400" dirty="0" err="1">
                <a:latin typeface="Cambria" panose="02040503050406030204" pitchFamily="18" charset="0"/>
                <a:ea typeface="Cambria" panose="02040503050406030204" pitchFamily="18" charset="0"/>
              </a:rPr>
              <a:t>Council</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Forty</a:t>
            </a:r>
            <a:r>
              <a:rPr lang="it-IT" sz="2400" dirty="0">
                <a:latin typeface="Cambria" panose="02040503050406030204" pitchFamily="18" charset="0"/>
                <a:ea typeface="Cambria" panose="02040503050406030204" pitchFamily="18" charset="0"/>
              </a:rPr>
              <a:t> or the </a:t>
            </a:r>
            <a:r>
              <a:rPr lang="it-IT" sz="2400" dirty="0" err="1">
                <a:latin typeface="Cambria" panose="02040503050406030204" pitchFamily="18" charset="0"/>
                <a:ea typeface="Cambria" panose="02040503050406030204" pitchFamily="18" charset="0"/>
              </a:rPr>
              <a:t>Council</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Ten</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…and </a:t>
            </a:r>
            <a:r>
              <a:rPr lang="it-IT" sz="2400" dirty="0" err="1">
                <a:latin typeface="Cambria" panose="02040503050406030204" pitchFamily="18" charset="0"/>
                <a:ea typeface="Cambria" panose="02040503050406030204" pitchFamily="18" charset="0"/>
              </a:rPr>
              <a:t>we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already</a:t>
            </a:r>
            <a:r>
              <a:rPr lang="it-IT" sz="2400" dirty="0">
                <a:latin typeface="Cambria" panose="02040503050406030204" pitchFamily="18" charset="0"/>
                <a:ea typeface="Cambria" panose="02040503050406030204" pitchFamily="18" charset="0"/>
              </a:rPr>
              <a:t> know </a:t>
            </a:r>
            <a:r>
              <a:rPr lang="it-IT" sz="2400" dirty="0" err="1">
                <a:latin typeface="Cambria" panose="02040503050406030204" pitchFamily="18" charset="0"/>
                <a:ea typeface="Cambria" panose="02040503050406030204" pitchFamily="18" charset="0"/>
              </a:rPr>
              <a:t>how</a:t>
            </a:r>
            <a:r>
              <a:rPr lang="it-IT" sz="2400" dirty="0">
                <a:latin typeface="Cambria" panose="02040503050406030204" pitchFamily="18" charset="0"/>
                <a:ea typeface="Cambria" panose="02040503050406030204" pitchFamily="18" charset="0"/>
              </a:rPr>
              <a:t> the doge </a:t>
            </a:r>
            <a:r>
              <a:rPr lang="it-IT" sz="2400" dirty="0" err="1">
                <a:latin typeface="Cambria" panose="02040503050406030204" pitchFamily="18" charset="0"/>
                <a:ea typeface="Cambria" panose="02040503050406030204" pitchFamily="18" charset="0"/>
              </a:rPr>
              <a:t>never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issued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judgments</a:t>
            </a:r>
            <a:r>
              <a:rPr lang="it-IT" sz="2400" dirty="0">
                <a:latin typeface="Cambria" panose="02040503050406030204" pitchFamily="18" charset="0"/>
                <a:ea typeface="Cambria" panose="02040503050406030204" pitchFamily="18" charset="0"/>
              </a:rPr>
              <a:t>!</a:t>
            </a:r>
          </a:p>
        </p:txBody>
      </p:sp>
      <p:pic>
        <p:nvPicPr>
          <p:cNvPr id="5" name="Immagine 4">
            <a:extLst>
              <a:ext uri="{FF2B5EF4-FFF2-40B4-BE49-F238E27FC236}">
                <a16:creationId xmlns:a16="http://schemas.microsoft.com/office/drawing/2014/main" id="{2876B124-CC2E-EBF4-939C-4FEE87440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940" y="1825625"/>
            <a:ext cx="3059001" cy="4544505"/>
          </a:xfrm>
          <a:prstGeom prst="rect">
            <a:avLst/>
          </a:prstGeom>
        </p:spPr>
      </p:pic>
    </p:spTree>
    <p:extLst>
      <p:ext uri="{BB962C8B-B14F-4D97-AF65-F5344CB8AC3E}">
        <p14:creationId xmlns:p14="http://schemas.microsoft.com/office/powerpoint/2010/main" val="297540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0E998-7448-345C-2485-0668C705469A}"/>
              </a:ext>
            </a:extLst>
          </p:cNvPr>
          <p:cNvSpPr>
            <a:spLocks noGrp="1"/>
          </p:cNvSpPr>
          <p:nvPr>
            <p:ph type="title"/>
          </p:nvPr>
        </p:nvSpPr>
        <p:spPr>
          <a:xfrm>
            <a:off x="838200" y="153192"/>
            <a:ext cx="10515600" cy="1325563"/>
          </a:xfrm>
        </p:spPr>
        <p:txBody>
          <a:bodyPr/>
          <a:lstStyle/>
          <a:p>
            <a:r>
              <a:rPr lang="it-IT" sz="4400" dirty="0">
                <a:latin typeface="Cambria" panose="02040503050406030204" pitchFamily="18" charset="0"/>
                <a:ea typeface="Cambria" panose="02040503050406030204" pitchFamily="18" charset="0"/>
              </a:rPr>
              <a:t>Nine: fanfiction</a:t>
            </a:r>
            <a:br>
              <a:rPr lang="it-IT" sz="4400" dirty="0">
                <a:latin typeface="Cambria" panose="02040503050406030204" pitchFamily="18" charset="0"/>
                <a:ea typeface="Cambria" panose="02040503050406030204" pitchFamily="18" charset="0"/>
              </a:rPr>
            </a:br>
            <a:r>
              <a:rPr lang="it-IT" sz="3600" dirty="0">
                <a:latin typeface="Cambria" panose="02040503050406030204" pitchFamily="18" charset="0"/>
                <a:ea typeface="Cambria" panose="02040503050406030204" pitchFamily="18" charset="0"/>
              </a:rPr>
              <a:t>or, </a:t>
            </a:r>
            <a:r>
              <a:rPr lang="it-IT" sz="3600" dirty="0" err="1">
                <a:latin typeface="Cambria" panose="02040503050406030204" pitchFamily="18" charset="0"/>
                <a:ea typeface="Cambria" panose="02040503050406030204" pitchFamily="18" charset="0"/>
              </a:rPr>
              <a:t>what</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would</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have</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been</a:t>
            </a:r>
            <a:r>
              <a:rPr lang="it-IT" sz="3600" dirty="0">
                <a:latin typeface="Cambria" panose="02040503050406030204" pitchFamily="18" charset="0"/>
                <a:ea typeface="Cambria" panose="02040503050406030204" pitchFamily="18" charset="0"/>
              </a:rPr>
              <a:t> the </a:t>
            </a:r>
            <a:r>
              <a:rPr lang="it-IT" sz="3600" dirty="0" err="1">
                <a:latin typeface="Cambria" panose="02040503050406030204" pitchFamily="18" charset="0"/>
                <a:ea typeface="Cambria" panose="02040503050406030204" pitchFamily="18" charset="0"/>
              </a:rPr>
              <a:t>sentence</a:t>
            </a:r>
            <a:r>
              <a:rPr lang="it-IT" sz="3600" dirty="0">
                <a:latin typeface="Cambria" panose="02040503050406030204" pitchFamily="18" charset="0"/>
                <a:ea typeface="Cambria" panose="02040503050406030204" pitchFamily="18" charset="0"/>
              </a:rPr>
              <a:t> in </a:t>
            </a:r>
            <a:r>
              <a:rPr lang="it-IT" sz="3600" dirty="0" err="1">
                <a:latin typeface="Cambria" panose="02040503050406030204" pitchFamily="18" charset="0"/>
                <a:ea typeface="Cambria" panose="02040503050406030204" pitchFamily="18" charset="0"/>
              </a:rPr>
              <a:t>real</a:t>
            </a:r>
            <a:r>
              <a:rPr lang="it-IT" sz="3600" dirty="0">
                <a:latin typeface="Cambria" panose="02040503050406030204" pitchFamily="18" charset="0"/>
                <a:ea typeface="Cambria" panose="02040503050406030204" pitchFamily="18" charset="0"/>
              </a:rPr>
              <a:t> life?</a:t>
            </a:r>
            <a:endParaRPr lang="it-IT" dirty="0"/>
          </a:p>
        </p:txBody>
      </p:sp>
      <p:sp>
        <p:nvSpPr>
          <p:cNvPr id="3" name="Segnaposto contenuto 2">
            <a:extLst>
              <a:ext uri="{FF2B5EF4-FFF2-40B4-BE49-F238E27FC236}">
                <a16:creationId xmlns:a16="http://schemas.microsoft.com/office/drawing/2014/main" id="{ADBDDC2B-F75A-9D62-9B4A-CC16ED3A5267}"/>
              </a:ext>
            </a:extLst>
          </p:cNvPr>
          <p:cNvSpPr>
            <a:spLocks noGrp="1"/>
          </p:cNvSpPr>
          <p:nvPr>
            <p:ph idx="1"/>
          </p:nvPr>
        </p:nvSpPr>
        <p:spPr>
          <a:xfrm>
            <a:off x="838200" y="1655805"/>
            <a:ext cx="7280189" cy="4757352"/>
          </a:xfrm>
        </p:spPr>
        <p:txBody>
          <a:bodyPr>
            <a:normAutofit/>
          </a:bodyPr>
          <a:lstStyle/>
          <a:p>
            <a:r>
              <a:rPr lang="it-IT" sz="2400" b="1" dirty="0">
                <a:latin typeface="Cambria" panose="02040503050406030204" pitchFamily="18" charset="0"/>
                <a:ea typeface="Cambria" panose="02040503050406030204" pitchFamily="18" charset="0"/>
              </a:rPr>
              <a:t>Who </a:t>
            </a:r>
            <a:r>
              <a:rPr lang="it-IT" sz="2400" b="1" dirty="0" err="1">
                <a:latin typeface="Cambria" panose="02040503050406030204" pitchFamily="18" charset="0"/>
                <a:ea typeface="Cambria" panose="02040503050406030204" pitchFamily="18" charset="0"/>
              </a:rPr>
              <a:t>has</a:t>
            </a:r>
            <a:r>
              <a:rPr lang="it-IT" sz="2400" b="1" dirty="0">
                <a:latin typeface="Cambria" panose="02040503050406030204" pitchFamily="18" charset="0"/>
                <a:ea typeface="Cambria" panose="02040503050406030204" pitchFamily="18" charset="0"/>
              </a:rPr>
              <a:t> the </a:t>
            </a:r>
            <a:r>
              <a:rPr lang="it-IT" sz="2400" b="1" dirty="0" err="1">
                <a:latin typeface="Cambria" panose="02040503050406030204" pitchFamily="18" charset="0"/>
                <a:ea typeface="Cambria" panose="02040503050406030204" pitchFamily="18" charset="0"/>
              </a:rPr>
              <a:t>better</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claim</a:t>
            </a:r>
            <a:r>
              <a:rPr lang="it-IT" sz="2400" b="1" dirty="0">
                <a:latin typeface="Cambria" panose="02040503050406030204" pitchFamily="18" charset="0"/>
                <a:ea typeface="Cambria" panose="02040503050406030204" pitchFamily="18" charset="0"/>
              </a:rPr>
              <a:t>,</a:t>
            </a:r>
            <a:r>
              <a:rPr lang="it-IT" sz="2400" dirty="0">
                <a:latin typeface="Cambria" panose="02040503050406030204" pitchFamily="18" charset="0"/>
                <a:ea typeface="Cambria" panose="02040503050406030204" pitchFamily="18" charset="0"/>
              </a:rPr>
              <a:t> Shylock or Antonio?</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the Court </a:t>
            </a:r>
            <a:r>
              <a:rPr lang="it-IT" sz="2400" dirty="0" err="1">
                <a:latin typeface="Cambria" panose="02040503050406030204" pitchFamily="18" charset="0"/>
                <a:ea typeface="Cambria" panose="02040503050406030204" pitchFamily="18" charset="0"/>
              </a:rPr>
              <a:t>correctly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upholds</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reasons</a:t>
            </a:r>
            <a:r>
              <a:rPr lang="it-IT" sz="2400" dirty="0">
                <a:latin typeface="Cambria" panose="02040503050406030204" pitchFamily="18" charset="0"/>
                <a:ea typeface="Cambria" panose="02040503050406030204" pitchFamily="18" charset="0"/>
              </a:rPr>
              <a:t> of Shylock, </a:t>
            </a:r>
            <a:r>
              <a:rPr lang="it-IT" sz="2400" dirty="0" err="1">
                <a:latin typeface="Cambria" panose="02040503050406030204" pitchFamily="18" charset="0"/>
                <a:ea typeface="Cambria" panose="02040503050406030204" pitchFamily="18" charset="0"/>
              </a:rPr>
              <a:t>because</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Venetian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Statutes</a:t>
            </a:r>
            <a:r>
              <a:rPr lang="it-IT" sz="2400" dirty="0">
                <a:latin typeface="Cambria" panose="02040503050406030204" pitchFamily="18" charset="0"/>
                <a:ea typeface="Cambria" panose="02040503050406030204" pitchFamily="18" charset="0"/>
              </a:rPr>
              <a:t> rule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overdue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debts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proven</a:t>
            </a:r>
            <a:r>
              <a:rPr lang="it-IT" sz="2400" b="1" dirty="0">
                <a:latin typeface="Cambria" panose="02040503050406030204" pitchFamily="18" charset="0"/>
                <a:ea typeface="Cambria" panose="02040503050406030204" pitchFamily="18" charset="0"/>
              </a:rPr>
              <a:t> by </a:t>
            </a:r>
            <a:r>
              <a:rPr lang="it-IT" sz="2400" b="1" dirty="0" err="1">
                <a:latin typeface="Cambria" panose="02040503050406030204" pitchFamily="18" charset="0"/>
                <a:ea typeface="Cambria" panose="02040503050406030204" pitchFamily="18" charset="0"/>
              </a:rPr>
              <a:t>deed</a:t>
            </a:r>
            <a:r>
              <a:rPr lang="it-IT" sz="2400" b="1" dirty="0">
                <a:latin typeface="Cambria" panose="02040503050406030204" pitchFamily="18" charset="0"/>
                <a:ea typeface="Cambria" panose="02040503050406030204" pitchFamily="18" charset="0"/>
              </a:rPr>
              <a:t> </a:t>
            </a:r>
            <a:r>
              <a:rPr lang="it-IT" sz="2400" dirty="0">
                <a:latin typeface="Cambria" panose="02040503050406030204" pitchFamily="18" charset="0"/>
                <a:ea typeface="Cambria" panose="02040503050406030204" pitchFamily="18" charset="0"/>
              </a:rPr>
              <a:t>must be </a:t>
            </a:r>
            <a:r>
              <a:rPr lang="it-IT" sz="2400" dirty="0" err="1">
                <a:latin typeface="Cambria" panose="02040503050406030204" pitchFamily="18" charset="0"/>
                <a:ea typeface="Cambria" panose="02040503050406030204" pitchFamily="18" charset="0"/>
              </a:rPr>
              <a:t>paid</a:t>
            </a:r>
            <a:r>
              <a:rPr lang="it-IT" sz="2400" dirty="0">
                <a:latin typeface="Cambria" panose="02040503050406030204" pitchFamily="18" charset="0"/>
                <a:ea typeface="Cambria" panose="02040503050406030204" pitchFamily="18" charset="0"/>
              </a:rPr>
              <a:t>.</a:t>
            </a:r>
          </a:p>
          <a:p>
            <a:r>
              <a:rPr lang="it-IT" sz="2400" dirty="0" err="1">
                <a:latin typeface="Cambria" panose="02040503050406030204" pitchFamily="18" charset="0"/>
                <a:ea typeface="Cambria" panose="02040503050406030204" pitchFamily="18" charset="0"/>
              </a:rPr>
              <a:t>What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about</a:t>
            </a:r>
            <a:r>
              <a:rPr lang="it-IT" sz="2400" dirty="0">
                <a:latin typeface="Cambria" panose="02040503050406030204" pitchFamily="18" charset="0"/>
                <a:ea typeface="Cambria" panose="02040503050406030204" pitchFamily="18" charset="0"/>
              </a:rPr>
              <a:t> the </a:t>
            </a:r>
            <a:r>
              <a:rPr lang="it-IT" sz="2400" b="1" dirty="0" err="1">
                <a:latin typeface="Cambria" panose="02040503050406030204" pitchFamily="18" charset="0"/>
                <a:ea typeface="Cambria" panose="02040503050406030204" pitchFamily="18" charset="0"/>
              </a:rPr>
              <a:t>penal</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clause</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Venetian</a:t>
            </a:r>
            <a:r>
              <a:rPr lang="it-IT" sz="2400" dirty="0">
                <a:latin typeface="Cambria" panose="02040503050406030204" pitchFamily="18" charset="0"/>
                <a:ea typeface="Cambria" panose="02040503050406030204" pitchFamily="18" charset="0"/>
              </a:rPr>
              <a:t> custom </a:t>
            </a:r>
            <a:r>
              <a:rPr lang="it-IT" sz="2400" b="1" dirty="0" err="1">
                <a:latin typeface="Cambria" panose="02040503050406030204" pitchFamily="18" charset="0"/>
                <a:ea typeface="Cambria" panose="02040503050406030204" pitchFamily="18" charset="0"/>
              </a:rPr>
              <a:t>does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not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allow</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specific</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execution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but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only</a:t>
            </a:r>
            <a:r>
              <a:rPr lang="it-IT" sz="2400" dirty="0">
                <a:latin typeface="Cambria" panose="02040503050406030204" pitchFamily="18" charset="0"/>
                <a:ea typeface="Cambria" panose="02040503050406030204" pitchFamily="18" charset="0"/>
              </a:rPr>
              <a:t> by </a:t>
            </a:r>
            <a:r>
              <a:rPr lang="it-IT" sz="2400" dirty="0" err="1">
                <a:latin typeface="Cambria" panose="02040503050406030204" pitchFamily="18" charset="0"/>
                <a:ea typeface="Cambria" panose="02040503050406030204" pitchFamily="18" charset="0"/>
              </a:rPr>
              <a:t>equivalent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value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therefore</a:t>
            </a:r>
            <a:r>
              <a:rPr lang="it-IT" sz="2400" dirty="0">
                <a:latin typeface="Cambria" panose="02040503050406030204" pitchFamily="18" charset="0"/>
                <a:ea typeface="Cambria" panose="02040503050406030204" pitchFamily="18" charset="0"/>
              </a:rPr>
              <a:t> Shylock </a:t>
            </a:r>
            <a:r>
              <a:rPr lang="it-IT" sz="2400" dirty="0" err="1">
                <a:latin typeface="Cambria" panose="02040503050406030204" pitchFamily="18" charset="0"/>
                <a:ea typeface="Cambria" panose="02040503050406030204" pitchFamily="18" charset="0"/>
              </a:rPr>
              <a:t>has</a:t>
            </a:r>
            <a:r>
              <a:rPr lang="it-IT" sz="2400" dirty="0">
                <a:latin typeface="Cambria" panose="02040503050406030204" pitchFamily="18" charset="0"/>
                <a:ea typeface="Cambria" panose="02040503050406030204" pitchFamily="18" charset="0"/>
              </a:rPr>
              <a:t> no </a:t>
            </a:r>
            <a:r>
              <a:rPr lang="it-IT" sz="2400" dirty="0" err="1">
                <a:latin typeface="Cambria" panose="02040503050406030204" pitchFamily="18" charset="0"/>
                <a:ea typeface="Cambria" panose="02040503050406030204" pitchFamily="18" charset="0"/>
              </a:rPr>
              <a:t>right</a:t>
            </a:r>
            <a:r>
              <a:rPr lang="it-IT" sz="2400" dirty="0">
                <a:latin typeface="Cambria" panose="02040503050406030204" pitchFamily="18" charset="0"/>
                <a:ea typeface="Cambria" panose="02040503050406030204" pitchFamily="18" charset="0"/>
              </a:rPr>
              <a:t> to a pound of </a:t>
            </a:r>
            <a:r>
              <a:rPr lang="it-IT" sz="2400" dirty="0" err="1">
                <a:latin typeface="Cambria" panose="02040503050406030204" pitchFamily="18" charset="0"/>
                <a:ea typeface="Cambria" panose="02040503050406030204" pitchFamily="18" charset="0"/>
              </a:rPr>
              <a:t>flesh</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but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only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such</a:t>
            </a:r>
            <a:r>
              <a:rPr lang="it-IT" sz="2400" dirty="0">
                <a:latin typeface="Cambria" panose="02040503050406030204" pitchFamily="18" charset="0"/>
                <a:ea typeface="Cambria" panose="02040503050406030204" pitchFamily="18" charset="0"/>
              </a:rPr>
              <a:t> sum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will</a:t>
            </a:r>
            <a:r>
              <a:rPr lang="it-IT" sz="2400" dirty="0">
                <a:latin typeface="Cambria" panose="02040503050406030204" pitchFamily="18" charset="0"/>
                <a:ea typeface="Cambria" panose="02040503050406030204" pitchFamily="18" charset="0"/>
              </a:rPr>
              <a:t> cover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damages</a:t>
            </a:r>
            <a:r>
              <a:rPr lang="it-IT" sz="2400" dirty="0">
                <a:latin typeface="Cambria" panose="02040503050406030204" pitchFamily="18" charset="0"/>
                <a:ea typeface="Cambria" panose="02040503050406030204" pitchFamily="18" charset="0"/>
              </a:rPr>
              <a:t> due to the </a:t>
            </a:r>
            <a:r>
              <a:rPr lang="it-IT" sz="2400" dirty="0" err="1">
                <a:latin typeface="Cambria" panose="02040503050406030204" pitchFamily="18" charset="0"/>
                <a:ea typeface="Cambria" panose="02040503050406030204" pitchFamily="18" charset="0"/>
              </a:rPr>
              <a:t>unfulfilled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obligation</a:t>
            </a:r>
            <a:r>
              <a:rPr lang="it-IT" sz="2400" dirty="0">
                <a:latin typeface="Cambria" panose="02040503050406030204" pitchFamily="18" charset="0"/>
                <a:ea typeface="Cambria" panose="02040503050406030204" pitchFamily="18" charset="0"/>
              </a:rPr>
              <a:t>;</a:t>
            </a:r>
            <a:br>
              <a:rPr lang="it-IT" sz="2400" dirty="0">
                <a:latin typeface="Cambria" panose="02040503050406030204" pitchFamily="18" charset="0"/>
                <a:ea typeface="Cambria" panose="02040503050406030204" pitchFamily="18" charset="0"/>
              </a:rPr>
            </a:b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moreover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Venetian</a:t>
            </a:r>
            <a:r>
              <a:rPr lang="it-IT" sz="2400" dirty="0">
                <a:latin typeface="Cambria" panose="02040503050406030204" pitchFamily="18" charset="0"/>
                <a:ea typeface="Cambria" panose="02040503050406030204" pitchFamily="18" charset="0"/>
              </a:rPr>
              <a:t> custom </a:t>
            </a:r>
            <a:r>
              <a:rPr lang="it-IT" sz="2400" b="1" dirty="0" err="1">
                <a:latin typeface="Cambria" panose="02040503050406030204" pitchFamily="18" charset="0"/>
                <a:ea typeface="Cambria" panose="02040503050406030204" pitchFamily="18" charset="0"/>
              </a:rPr>
              <a:t>reserves</a:t>
            </a:r>
            <a:r>
              <a:rPr lang="it-IT" sz="2400" b="1" dirty="0">
                <a:latin typeface="Cambria" panose="02040503050406030204" pitchFamily="18" charset="0"/>
                <a:ea typeface="Cambria" panose="02040503050406030204" pitchFamily="18" charset="0"/>
              </a:rPr>
              <a:t> to the State the </a:t>
            </a:r>
            <a:r>
              <a:rPr lang="it-IT" sz="2400" b="1" dirty="0" err="1">
                <a:latin typeface="Cambria" panose="02040503050406030204" pitchFamily="18" charset="0"/>
                <a:ea typeface="Cambria" panose="02040503050406030204" pitchFamily="18" charset="0"/>
              </a:rPr>
              <a:t>execution</a:t>
            </a:r>
            <a:r>
              <a:rPr lang="it-IT" sz="2400" b="1" dirty="0">
                <a:latin typeface="Cambria" panose="02040503050406030204" pitchFamily="18" charset="0"/>
                <a:ea typeface="Cambria" panose="02040503050406030204" pitchFamily="18" charset="0"/>
              </a:rPr>
              <a:t> of </a:t>
            </a:r>
            <a:r>
              <a:rPr lang="it-IT" sz="2400" b="1" dirty="0" err="1">
                <a:latin typeface="Cambria" panose="02040503050406030204" pitchFamily="18" charset="0"/>
                <a:ea typeface="Cambria" panose="02040503050406030204" pitchFamily="18" charset="0"/>
              </a:rPr>
              <a:t>any</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corporal</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punishment</a:t>
            </a:r>
            <a:r>
              <a:rPr lang="it-IT" sz="2400" dirty="0">
                <a:latin typeface="Cambria" panose="02040503050406030204" pitchFamily="18" charset="0"/>
                <a:ea typeface="Cambria" panose="02040503050406030204" pitchFamily="18" charset="0"/>
              </a:rPr>
              <a:t>, so Shylock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forbidden</a:t>
            </a:r>
            <a:r>
              <a:rPr lang="it-IT" sz="2400" dirty="0">
                <a:latin typeface="Cambria" panose="02040503050406030204" pitchFamily="18" charset="0"/>
                <a:ea typeface="Cambria" panose="02040503050406030204" pitchFamily="18" charset="0"/>
              </a:rPr>
              <a:t> from </a:t>
            </a:r>
            <a:r>
              <a:rPr lang="it-IT" sz="2400" dirty="0" err="1">
                <a:latin typeface="Cambria" panose="02040503050406030204" pitchFamily="18" charset="0"/>
                <a:ea typeface="Cambria" panose="02040503050406030204" pitchFamily="18" charset="0"/>
              </a:rPr>
              <a:t>using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knife</a:t>
            </a:r>
            <a:r>
              <a:rPr lang="it-IT" sz="2400" dirty="0">
                <a:latin typeface="Cambria" panose="02040503050406030204" pitchFamily="18" charset="0"/>
                <a:ea typeface="Cambria" panose="02040503050406030204" pitchFamily="18" charset="0"/>
              </a:rPr>
              <a:t>.</a:t>
            </a:r>
          </a:p>
          <a:p>
            <a:endParaRPr lang="it-IT" sz="24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0C363432-55FD-6E28-14F9-6896D22C1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811" y="1679819"/>
            <a:ext cx="3012989" cy="4893975"/>
          </a:xfrm>
          <a:prstGeom prst="rect">
            <a:avLst/>
          </a:prstGeom>
        </p:spPr>
      </p:pic>
    </p:spTree>
    <p:extLst>
      <p:ext uri="{BB962C8B-B14F-4D97-AF65-F5344CB8AC3E}">
        <p14:creationId xmlns:p14="http://schemas.microsoft.com/office/powerpoint/2010/main" val="420826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381E14-EA82-925C-155D-7549A6F8A1EB}"/>
              </a:ext>
            </a:extLst>
          </p:cNvPr>
          <p:cNvSpPr>
            <a:spLocks noGrp="1"/>
          </p:cNvSpPr>
          <p:nvPr>
            <p:ph type="title"/>
          </p:nvPr>
        </p:nvSpPr>
        <p:spPr>
          <a:xfrm>
            <a:off x="652849" y="216844"/>
            <a:ext cx="10515600" cy="1325563"/>
          </a:xfrm>
        </p:spPr>
        <p:txBody>
          <a:bodyPr/>
          <a:lstStyle/>
          <a:p>
            <a:r>
              <a:rPr lang="it-IT" sz="4400" dirty="0" err="1">
                <a:latin typeface="Cambria" panose="02040503050406030204" pitchFamily="18" charset="0"/>
                <a:ea typeface="Cambria" panose="02040503050406030204" pitchFamily="18" charset="0"/>
              </a:rPr>
              <a:t>Ten</a:t>
            </a:r>
            <a:r>
              <a:rPr lang="it-IT" sz="4400" dirty="0">
                <a:latin typeface="Cambria" panose="02040503050406030204" pitchFamily="18" charset="0"/>
                <a:ea typeface="Cambria" panose="02040503050406030204" pitchFamily="18" charset="0"/>
              </a:rPr>
              <a:t>: an alternative </a:t>
            </a:r>
            <a:r>
              <a:rPr lang="it-IT" sz="4400" dirty="0" err="1">
                <a:latin typeface="Cambria" panose="02040503050406030204" pitchFamily="18" charset="0"/>
                <a:ea typeface="Cambria" panose="02040503050406030204" pitchFamily="18" charset="0"/>
              </a:rPr>
              <a:t>ending</a:t>
            </a:r>
            <a:r>
              <a:rPr lang="it-IT" sz="4400" dirty="0">
                <a:latin typeface="Cambria" panose="02040503050406030204" pitchFamily="18" charset="0"/>
                <a:ea typeface="Cambria" panose="02040503050406030204" pitchFamily="18" charset="0"/>
              </a:rPr>
              <a:t>,</a:t>
            </a:r>
            <a:br>
              <a:rPr lang="it-IT" sz="4400" dirty="0">
                <a:latin typeface="Cambria" panose="02040503050406030204" pitchFamily="18" charset="0"/>
                <a:ea typeface="Cambria" panose="02040503050406030204" pitchFamily="18" charset="0"/>
              </a:rPr>
            </a:br>
            <a:r>
              <a:rPr lang="it-IT" sz="3600" dirty="0" err="1">
                <a:latin typeface="Cambria" panose="02040503050406030204" pitchFamily="18" charset="0"/>
                <a:ea typeface="Cambria" panose="02040503050406030204" pitchFamily="18" charset="0"/>
              </a:rPr>
              <a:t>less</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spectacular</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but</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true</a:t>
            </a:r>
            <a:endParaRPr lang="it-IT" dirty="0"/>
          </a:p>
        </p:txBody>
      </p:sp>
      <p:sp>
        <p:nvSpPr>
          <p:cNvPr id="3" name="Segnaposto contenuto 2">
            <a:extLst>
              <a:ext uri="{FF2B5EF4-FFF2-40B4-BE49-F238E27FC236}">
                <a16:creationId xmlns:a16="http://schemas.microsoft.com/office/drawing/2014/main" id="{1A04713A-8C5F-4090-B176-999F1468BC3B}"/>
              </a:ext>
            </a:extLst>
          </p:cNvPr>
          <p:cNvSpPr>
            <a:spLocks noGrp="1"/>
          </p:cNvSpPr>
          <p:nvPr>
            <p:ph idx="1"/>
          </p:nvPr>
        </p:nvSpPr>
        <p:spPr>
          <a:xfrm>
            <a:off x="652849" y="1633493"/>
            <a:ext cx="6427573" cy="5007663"/>
          </a:xfrm>
        </p:spPr>
        <p:txBody>
          <a:bodyPr>
            <a:normAutofit lnSpcReduction="10000"/>
          </a:bodyPr>
          <a:lstStyle/>
          <a:p>
            <a:r>
              <a:rPr lang="it-IT" sz="2400" dirty="0">
                <a:latin typeface="Cambria" panose="02040503050406030204" pitchFamily="18" charset="0"/>
                <a:ea typeface="Cambria" panose="02040503050406030204" pitchFamily="18" charset="0"/>
              </a:rPr>
              <a:t>Antonio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condemned</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pay</a:t>
            </a:r>
            <a:r>
              <a:rPr lang="it-IT" sz="2400" dirty="0">
                <a:latin typeface="Cambria" panose="02040503050406030204" pitchFamily="18" charset="0"/>
                <a:ea typeface="Cambria" panose="02040503050406030204" pitchFamily="18" charset="0"/>
              </a:rPr>
              <a:t> back the </a:t>
            </a:r>
            <a:r>
              <a:rPr lang="it-IT" sz="2400" dirty="0" err="1">
                <a:latin typeface="Cambria" panose="02040503050406030204" pitchFamily="18" charset="0"/>
                <a:ea typeface="Cambria" panose="02040503050406030204" pitchFamily="18" charset="0"/>
              </a:rPr>
              <a:t>loaned</a:t>
            </a:r>
            <a:r>
              <a:rPr lang="it-IT" sz="2400" dirty="0">
                <a:latin typeface="Cambria" panose="02040503050406030204" pitchFamily="18" charset="0"/>
                <a:ea typeface="Cambria" panose="02040503050406030204" pitchFamily="18" charset="0"/>
              </a:rPr>
              <a:t> </a:t>
            </a:r>
            <a:r>
              <a:rPr lang="it-IT" sz="2400" b="1" dirty="0">
                <a:latin typeface="Cambria" panose="02040503050406030204" pitchFamily="18" charset="0"/>
                <a:ea typeface="Cambria" panose="02040503050406030204" pitchFamily="18" charset="0"/>
              </a:rPr>
              <a:t>capital</a:t>
            </a:r>
            <a:r>
              <a:rPr lang="it-IT" sz="2400" dirty="0">
                <a:latin typeface="Cambria" panose="02040503050406030204" pitchFamily="18" charset="0"/>
                <a:ea typeface="Cambria" panose="02040503050406030204" pitchFamily="18" charset="0"/>
              </a:rPr>
              <a:t>, plus </a:t>
            </a:r>
            <a:r>
              <a:rPr lang="it-IT" sz="2400" b="1" dirty="0" err="1">
                <a:latin typeface="Cambria" panose="02040503050406030204" pitchFamily="18" charset="0"/>
                <a:ea typeface="Cambria" panose="02040503050406030204" pitchFamily="18" charset="0"/>
              </a:rPr>
              <a:t>interests</a:t>
            </a:r>
            <a:r>
              <a:rPr lang="it-IT" sz="2400" dirty="0">
                <a:latin typeface="Cambria" panose="02040503050406030204" pitchFamily="18" charset="0"/>
                <a:ea typeface="Cambria" panose="02040503050406030204" pitchFamily="18" charset="0"/>
              </a:rPr>
              <a:t> for the delay, plus the Court </a:t>
            </a:r>
            <a:r>
              <a:rPr lang="it-IT" sz="2400" b="1" dirty="0">
                <a:latin typeface="Cambria" panose="02040503050406030204" pitchFamily="18" charset="0"/>
                <a:ea typeface="Cambria" panose="02040503050406030204" pitchFamily="18" charset="0"/>
              </a:rPr>
              <a:t>costs</a:t>
            </a:r>
            <a:r>
              <a:rPr lang="it-IT" sz="2400" dirty="0">
                <a:latin typeface="Cambria" panose="02040503050406030204" pitchFamily="18" charset="0"/>
                <a:ea typeface="Cambria" panose="02040503050406030204" pitchFamily="18" charset="0"/>
              </a:rPr>
              <a:t>; Bassanio </a:t>
            </a:r>
            <a:r>
              <a:rPr lang="it-IT" sz="2400" dirty="0" err="1">
                <a:latin typeface="Cambria" panose="02040503050406030204" pitchFamily="18" charset="0"/>
                <a:ea typeface="Cambria" panose="02040503050406030204" pitchFamily="18" charset="0"/>
              </a:rPr>
              <a:t>pays</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name..</a:t>
            </a:r>
          </a:p>
          <a:p>
            <a:r>
              <a:rPr lang="it-IT" sz="2400" dirty="0">
                <a:latin typeface="Cambria" panose="02040503050406030204" pitchFamily="18" charset="0"/>
                <a:ea typeface="Cambria" panose="02040503050406030204" pitchFamily="18" charset="0"/>
              </a:rPr>
              <a:t>Antonio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subjected</a:t>
            </a:r>
            <a:r>
              <a:rPr lang="it-IT" sz="2400" dirty="0">
                <a:latin typeface="Cambria" panose="02040503050406030204" pitchFamily="18" charset="0"/>
                <a:ea typeface="Cambria" panose="02040503050406030204" pitchFamily="18" charset="0"/>
              </a:rPr>
              <a:t> to the </a:t>
            </a:r>
            <a:r>
              <a:rPr lang="it-IT" sz="2400" dirty="0" err="1">
                <a:latin typeface="Cambria" panose="02040503050406030204" pitchFamily="18" charset="0"/>
                <a:ea typeface="Cambria" panose="02040503050406030204" pitchFamily="18" charset="0"/>
              </a:rPr>
              <a:t>violent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penal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clause</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Antonio </a:t>
            </a:r>
            <a:r>
              <a:rPr lang="it-IT" sz="2400" dirty="0" err="1">
                <a:latin typeface="Cambria" panose="02040503050406030204" pitchFamily="18" charset="0"/>
                <a:ea typeface="Cambria" panose="02040503050406030204" pitchFamily="18" charset="0"/>
              </a:rPr>
              <a:t>could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be </a:t>
            </a:r>
            <a:r>
              <a:rPr lang="it-IT" sz="2400" dirty="0" err="1">
                <a:latin typeface="Cambria" panose="02040503050406030204" pitchFamily="18" charset="0"/>
                <a:ea typeface="Cambria" panose="02040503050406030204" pitchFamily="18" charset="0"/>
              </a:rPr>
              <a:t>amputated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immediately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anyway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because</a:t>
            </a:r>
            <a:r>
              <a:rPr lang="it-IT" sz="2400" dirty="0">
                <a:latin typeface="Cambria" panose="02040503050406030204" pitchFamily="18" charset="0"/>
                <a:ea typeface="Cambria" panose="02040503050406030204" pitchFamily="18" charset="0"/>
              </a:rPr>
              <a:t> a first degree </a:t>
            </a:r>
            <a:r>
              <a:rPr lang="it-IT" sz="2400" dirty="0" err="1">
                <a:latin typeface="Cambria" panose="02040503050406030204" pitchFamily="18" charset="0"/>
                <a:ea typeface="Cambria" panose="02040503050406030204" pitchFamily="18" charset="0"/>
              </a:rPr>
              <a:t>sentence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could</a:t>
            </a:r>
            <a:r>
              <a:rPr lang="it-IT" sz="2400" dirty="0">
                <a:latin typeface="Cambria" panose="02040503050406030204" pitchFamily="18" charset="0"/>
                <a:ea typeface="Cambria" panose="02040503050406030204" pitchFamily="18" charset="0"/>
              </a:rPr>
              <a:t> be </a:t>
            </a:r>
            <a:r>
              <a:rPr lang="it-IT" sz="2400" dirty="0" err="1">
                <a:latin typeface="Cambria" panose="02040503050406030204" pitchFamily="18" charset="0"/>
                <a:ea typeface="Cambria" panose="02040503050406030204" pitchFamily="18" charset="0"/>
              </a:rPr>
              <a:t>appealed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against</a:t>
            </a:r>
            <a:r>
              <a:rPr lang="it-IT" sz="2400" dirty="0">
                <a:latin typeface="Cambria" panose="02040503050406030204" pitchFamily="18" charset="0"/>
                <a:ea typeface="Cambria" panose="02040503050406030204" pitchFamily="18" charset="0"/>
              </a:rPr>
              <a:t> in front of the </a:t>
            </a:r>
            <a:r>
              <a:rPr lang="it-IT" sz="2400" dirty="0" err="1">
                <a:latin typeface="Cambria" panose="02040503050406030204" pitchFamily="18" charset="0"/>
                <a:ea typeface="Cambria" panose="02040503050406030204" pitchFamily="18" charset="0"/>
              </a:rPr>
              <a:t>Council</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Forty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Quarantìa</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Civil</a:t>
            </a:r>
            <a:r>
              <a:rPr lang="it-IT" sz="2400" dirty="0">
                <a:latin typeface="Cambria" panose="02040503050406030204" pitchFamily="18" charset="0"/>
                <a:ea typeface="Cambria" panose="02040503050406030204" pitchFamily="18" charset="0"/>
              </a:rPr>
              <a:t> Vecchia).</a:t>
            </a:r>
          </a:p>
          <a:p>
            <a:r>
              <a:rPr lang="it-IT" sz="2400" dirty="0">
                <a:latin typeface="Cambria" panose="02040503050406030204" pitchFamily="18" charset="0"/>
                <a:ea typeface="Cambria" panose="02040503050406030204" pitchFamily="18" charset="0"/>
              </a:rPr>
              <a:t>Shylock </a:t>
            </a:r>
            <a:r>
              <a:rPr lang="it-IT" sz="2400" dirty="0" err="1">
                <a:latin typeface="Cambria" panose="02040503050406030204" pitchFamily="18" charset="0"/>
                <a:ea typeface="Cambria" panose="02040503050406030204" pitchFamily="18" charset="0"/>
              </a:rPr>
              <a:t>keeps</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whole</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patrimony</a:t>
            </a:r>
            <a:r>
              <a:rPr lang="it-IT" sz="2400" dirty="0">
                <a:latin typeface="Cambria" panose="02040503050406030204" pitchFamily="18" charset="0"/>
                <a:ea typeface="Cambria" panose="02040503050406030204" pitchFamily="18" charset="0"/>
              </a:rPr>
              <a:t>, and the </a:t>
            </a:r>
            <a:r>
              <a:rPr lang="it-IT" sz="2400" dirty="0" err="1">
                <a:latin typeface="Cambria" panose="02040503050406030204" pitchFamily="18" charset="0"/>
                <a:ea typeface="Cambria" panose="02040503050406030204" pitchFamily="18" charset="0"/>
              </a:rPr>
              <a:t>sentence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does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impose </a:t>
            </a:r>
            <a:r>
              <a:rPr lang="it-IT" sz="2400" dirty="0" err="1">
                <a:latin typeface="Cambria" panose="02040503050406030204" pitchFamily="18" charset="0"/>
                <a:ea typeface="Cambria" panose="02040503050406030204" pitchFamily="18" charset="0"/>
              </a:rPr>
              <a:t>any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obligation</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leave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it</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daughter</a:t>
            </a:r>
            <a:r>
              <a:rPr lang="it-IT" sz="2400" dirty="0">
                <a:latin typeface="Cambria" panose="02040503050406030204" pitchFamily="18" charset="0"/>
                <a:ea typeface="Cambria" panose="02040503050406030204" pitchFamily="18" charset="0"/>
              </a:rPr>
              <a:t> Jessica in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last </a:t>
            </a:r>
            <a:r>
              <a:rPr lang="it-IT" sz="2400" dirty="0" err="1">
                <a:latin typeface="Cambria" panose="02040503050406030204" pitchFamily="18" charset="0"/>
                <a:ea typeface="Cambria" panose="02040503050406030204" pitchFamily="18" charset="0"/>
              </a:rPr>
              <a:t>will</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And Shylock </a:t>
            </a:r>
            <a:r>
              <a:rPr lang="it-IT" sz="2400" dirty="0" err="1">
                <a:latin typeface="Cambria" panose="02040503050406030204" pitchFamily="18" charset="0"/>
                <a:ea typeface="Cambria" panose="02040503050406030204" pitchFamily="18" charset="0"/>
              </a:rPr>
              <a:t>absolutely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b="1" dirty="0">
                <a:latin typeface="Cambria" panose="02040503050406030204" pitchFamily="18" charset="0"/>
                <a:ea typeface="Cambria" panose="02040503050406030204" pitchFamily="18" charset="0"/>
              </a:rPr>
              <a:t>*</a:t>
            </a:r>
            <a:r>
              <a:rPr lang="it-IT" sz="2400" b="1" dirty="0" err="1">
                <a:latin typeface="Cambria" panose="02040503050406030204" pitchFamily="18" charset="0"/>
                <a:ea typeface="Cambria" panose="02040503050406030204" pitchFamily="18" charset="0"/>
              </a:rPr>
              <a:t>not</a:t>
            </a:r>
            <a:r>
              <a:rPr lang="it-IT" sz="2400" b="1"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compelled</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become</a:t>
            </a:r>
            <a:r>
              <a:rPr lang="it-IT" sz="2400" dirty="0">
                <a:latin typeface="Cambria" panose="02040503050406030204" pitchFamily="18" charset="0"/>
                <a:ea typeface="Cambria" panose="02040503050406030204" pitchFamily="18" charset="0"/>
              </a:rPr>
              <a:t> a Christian!!</a:t>
            </a:r>
          </a:p>
          <a:p>
            <a:pPr marL="0" indent="0">
              <a:buNone/>
            </a:pPr>
            <a:endParaRPr lang="it-IT" sz="2400" dirty="0">
              <a:latin typeface="Cambria" panose="02040503050406030204" pitchFamily="18" charset="0"/>
              <a:ea typeface="Cambria" panose="02040503050406030204" pitchFamily="18" charset="0"/>
            </a:endParaRPr>
          </a:p>
        </p:txBody>
      </p:sp>
      <p:pic>
        <p:nvPicPr>
          <p:cNvPr id="7" name="Immagine 6">
            <a:extLst>
              <a:ext uri="{FF2B5EF4-FFF2-40B4-BE49-F238E27FC236}">
                <a16:creationId xmlns:a16="http://schemas.microsoft.com/office/drawing/2014/main" id="{7379A79D-AD28-7CCB-A9AE-9915A1531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083" y="0"/>
            <a:ext cx="4132472" cy="6858000"/>
          </a:xfrm>
          <a:prstGeom prst="rect">
            <a:avLst/>
          </a:prstGeom>
        </p:spPr>
      </p:pic>
    </p:spTree>
    <p:extLst>
      <p:ext uri="{BB962C8B-B14F-4D97-AF65-F5344CB8AC3E}">
        <p14:creationId xmlns:p14="http://schemas.microsoft.com/office/powerpoint/2010/main" val="394729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6C6F6-9758-187A-4907-EB65CE88589A}"/>
              </a:ext>
            </a:extLst>
          </p:cNvPr>
          <p:cNvSpPr>
            <a:spLocks noGrp="1"/>
          </p:cNvSpPr>
          <p:nvPr>
            <p:ph type="title"/>
          </p:nvPr>
        </p:nvSpPr>
        <p:spPr>
          <a:xfrm>
            <a:off x="838200" y="0"/>
            <a:ext cx="10515600" cy="1325563"/>
          </a:xfrm>
        </p:spPr>
        <p:txBody>
          <a:bodyPr/>
          <a:lstStyle/>
          <a:p>
            <a:r>
              <a:rPr lang="it-IT" sz="4400" dirty="0">
                <a:latin typeface="Cambria" panose="02040503050406030204" pitchFamily="18" charset="0"/>
                <a:ea typeface="Cambria" panose="02040503050406030204" pitchFamily="18" charset="0"/>
              </a:rPr>
              <a:t>Some </a:t>
            </a:r>
            <a:r>
              <a:rPr lang="it-IT" sz="4400" dirty="0" err="1">
                <a:latin typeface="Cambria" panose="02040503050406030204" pitchFamily="18" charset="0"/>
                <a:ea typeface="Cambria" panose="02040503050406030204" pitchFamily="18" charset="0"/>
              </a:rPr>
              <a:t>final</a:t>
            </a:r>
            <a:r>
              <a:rPr lang="it-IT" sz="4400" dirty="0">
                <a:latin typeface="Cambria" panose="02040503050406030204" pitchFamily="18" charset="0"/>
                <a:ea typeface="Cambria" panose="02040503050406030204" pitchFamily="18" charset="0"/>
              </a:rPr>
              <a:t> </a:t>
            </a:r>
            <a:r>
              <a:rPr lang="it-IT" sz="4400" dirty="0" err="1">
                <a:latin typeface="Cambria" panose="02040503050406030204" pitchFamily="18" charset="0"/>
                <a:ea typeface="Cambria" panose="02040503050406030204" pitchFamily="18" charset="0"/>
              </a:rPr>
              <a:t>thoughts</a:t>
            </a:r>
            <a:endParaRPr lang="it-IT" dirty="0"/>
          </a:p>
        </p:txBody>
      </p:sp>
      <p:sp>
        <p:nvSpPr>
          <p:cNvPr id="3" name="Segnaposto contenuto 2">
            <a:extLst>
              <a:ext uri="{FF2B5EF4-FFF2-40B4-BE49-F238E27FC236}">
                <a16:creationId xmlns:a16="http://schemas.microsoft.com/office/drawing/2014/main" id="{EDD8C6B2-5265-1063-66D7-717CD2BDE3E0}"/>
              </a:ext>
            </a:extLst>
          </p:cNvPr>
          <p:cNvSpPr>
            <a:spLocks noGrp="1"/>
          </p:cNvSpPr>
          <p:nvPr>
            <p:ph idx="1"/>
          </p:nvPr>
        </p:nvSpPr>
        <p:spPr>
          <a:xfrm>
            <a:off x="739347" y="1242059"/>
            <a:ext cx="10515600" cy="5297660"/>
          </a:xfrm>
        </p:spPr>
        <p:txBody>
          <a:bodyPr>
            <a:noAutofit/>
          </a:bodyPr>
          <a:lstStyle/>
          <a:p>
            <a:r>
              <a:rPr lang="it-IT" sz="2000" dirty="0" err="1">
                <a:latin typeface="Cambria" panose="02040503050406030204" pitchFamily="18" charset="0"/>
                <a:ea typeface="Cambria" panose="02040503050406030204" pitchFamily="18" charset="0"/>
              </a:rPr>
              <a:t>Is</a:t>
            </a:r>
            <a:r>
              <a:rPr lang="it-IT" sz="2000" dirty="0">
                <a:latin typeface="Cambria" panose="02040503050406030204" pitchFamily="18" charset="0"/>
                <a:ea typeface="Cambria" panose="02040503050406030204" pitchFamily="18" charset="0"/>
              </a:rPr>
              <a:t> «The Merchant of </a:t>
            </a:r>
            <a:r>
              <a:rPr lang="it-IT" sz="2000" dirty="0" err="1">
                <a:latin typeface="Cambria" panose="02040503050406030204" pitchFamily="18" charset="0"/>
                <a:ea typeface="Cambria" panose="02040503050406030204" pitchFamily="18" charset="0"/>
              </a:rPr>
              <a:t>Venice</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tainted</a:t>
            </a:r>
            <a:r>
              <a:rPr lang="it-IT" sz="2000" dirty="0">
                <a:latin typeface="Cambria" panose="02040503050406030204" pitchFamily="18" charset="0"/>
                <a:ea typeface="Cambria" panose="02040503050406030204" pitchFamily="18" charset="0"/>
              </a:rPr>
              <a:t> with </a:t>
            </a:r>
            <a:r>
              <a:rPr lang="it-IT" sz="2000" b="1" dirty="0" err="1">
                <a:latin typeface="Cambria" panose="02040503050406030204" pitchFamily="18" charset="0"/>
                <a:ea typeface="Cambria" panose="02040503050406030204" pitchFamily="18" charset="0"/>
              </a:rPr>
              <a:t>antisemitism</a:t>
            </a:r>
            <a:r>
              <a:rPr lang="it-IT" sz="2000" dirty="0">
                <a:latin typeface="Cambria" panose="02040503050406030204" pitchFamily="18" charset="0"/>
                <a:ea typeface="Cambria" panose="02040503050406030204" pitchFamily="18" charset="0"/>
              </a:rPr>
              <a:t>??</a:t>
            </a:r>
            <a:br>
              <a:rPr lang="it-IT" sz="2000" dirty="0">
                <a:latin typeface="Cambria" panose="02040503050406030204" pitchFamily="18" charset="0"/>
                <a:ea typeface="Cambria" panose="02040503050406030204" pitchFamily="18" charset="0"/>
              </a:rPr>
            </a:br>
            <a:r>
              <a:rPr lang="it-IT" sz="2000" dirty="0" err="1">
                <a:latin typeface="Cambria" panose="02040503050406030204" pitchFamily="18" charset="0"/>
                <a:ea typeface="Cambria" panose="02040503050406030204" pitchFamily="18" charset="0"/>
              </a:rPr>
              <a:t>It</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is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It</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sadly</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reflects</a:t>
            </a:r>
            <a:r>
              <a:rPr lang="it-IT" sz="2000" dirty="0">
                <a:latin typeface="Cambria" panose="02040503050406030204" pitchFamily="18" charset="0"/>
                <a:ea typeface="Cambria" panose="02040503050406030204" pitchFamily="18" charset="0"/>
              </a:rPr>
              <a:t> the </a:t>
            </a:r>
            <a:r>
              <a:rPr lang="it-IT" sz="2000" dirty="0" err="1">
                <a:latin typeface="Cambria" panose="02040503050406030204" pitchFamily="18" charset="0"/>
                <a:ea typeface="Cambria" panose="02040503050406030204" pitchFamily="18" charset="0"/>
              </a:rPr>
              <a:t>contempt</a:t>
            </a:r>
            <a:r>
              <a:rPr lang="it-IT" sz="2000" dirty="0">
                <a:latin typeface="Cambria" panose="02040503050406030204" pitchFamily="18" charset="0"/>
                <a:ea typeface="Cambria" panose="02040503050406030204" pitchFamily="18" charset="0"/>
              </a:rPr>
              <a:t> and the </a:t>
            </a:r>
            <a:r>
              <a:rPr lang="it-IT" sz="2000" dirty="0" err="1">
                <a:latin typeface="Cambria" panose="02040503050406030204" pitchFamily="18" charset="0"/>
                <a:ea typeface="Cambria" panose="02040503050406030204" pitchFamily="18" charset="0"/>
              </a:rPr>
              <a:t>discrimination</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diffused</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everywhere</a:t>
            </a:r>
            <a:r>
              <a:rPr lang="it-IT" sz="2000" dirty="0">
                <a:latin typeface="Cambria" panose="02040503050406030204" pitchFamily="18" charset="0"/>
                <a:ea typeface="Cambria" panose="02040503050406030204" pitchFamily="18" charset="0"/>
              </a:rPr>
              <a:t> in Europe, in the middle </a:t>
            </a:r>
            <a:r>
              <a:rPr lang="it-IT" sz="2000" dirty="0" err="1">
                <a:latin typeface="Cambria" panose="02040503050406030204" pitchFamily="18" charset="0"/>
                <a:ea typeface="Cambria" panose="02040503050406030204" pitchFamily="18" charset="0"/>
              </a:rPr>
              <a:t>as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well</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as</a:t>
            </a:r>
            <a:r>
              <a:rPr lang="it-IT" sz="2000" dirty="0">
                <a:latin typeface="Cambria" panose="02040503050406030204" pitchFamily="18" charset="0"/>
                <a:ea typeface="Cambria" panose="02040503050406030204" pitchFamily="18" charset="0"/>
              </a:rPr>
              <a:t> the </a:t>
            </a:r>
            <a:r>
              <a:rPr lang="it-IT" sz="2000" dirty="0" err="1">
                <a:latin typeface="Cambria" panose="02040503050406030204" pitchFamily="18" charset="0"/>
                <a:ea typeface="Cambria" panose="02040503050406030204" pitchFamily="18" charset="0"/>
              </a:rPr>
              <a:t>modern</a:t>
            </a:r>
            <a:r>
              <a:rPr lang="it-IT" sz="2000" dirty="0">
                <a:latin typeface="Cambria" panose="02040503050406030204" pitchFamily="18" charset="0"/>
                <a:ea typeface="Cambria" panose="02040503050406030204" pitchFamily="18" charset="0"/>
              </a:rPr>
              <a:t> age and, in the face of </a:t>
            </a:r>
            <a:r>
              <a:rPr lang="it-IT" sz="2000" dirty="0" err="1">
                <a:latin typeface="Cambria" panose="02040503050406030204" pitchFamily="18" charset="0"/>
                <a:ea typeface="Cambria" panose="02040503050406030204" pitchFamily="18" charset="0"/>
              </a:rPr>
              <a:t>everything</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often</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even</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nowadays</a:t>
            </a:r>
            <a:r>
              <a:rPr lang="it-IT" sz="2000" dirty="0">
                <a:latin typeface="Cambria" panose="02040503050406030204" pitchFamily="18" charset="0"/>
                <a:ea typeface="Cambria" panose="02040503050406030204" pitchFamily="18" charset="0"/>
              </a:rPr>
              <a:t>. </a:t>
            </a:r>
          </a:p>
          <a:p>
            <a:r>
              <a:rPr lang="it-IT" sz="2000" dirty="0">
                <a:latin typeface="Cambria" panose="02040503050406030204" pitchFamily="18" charset="0"/>
                <a:ea typeface="Cambria" panose="02040503050406030204" pitchFamily="18" charset="0"/>
              </a:rPr>
              <a:t>Shakespeare </a:t>
            </a:r>
            <a:r>
              <a:rPr lang="it-IT" sz="2000" dirty="0" err="1">
                <a:latin typeface="Cambria" panose="02040503050406030204" pitchFamily="18" charset="0"/>
                <a:ea typeface="Cambria" panose="02040503050406030204" pitchFamily="18" charset="0"/>
              </a:rPr>
              <a:t>has</a:t>
            </a:r>
            <a:r>
              <a:rPr lang="it-IT" sz="2000" dirty="0">
                <a:latin typeface="Cambria" panose="02040503050406030204" pitchFamily="18" charset="0"/>
                <a:ea typeface="Cambria" panose="02040503050406030204" pitchFamily="18" charset="0"/>
              </a:rPr>
              <a:t> no </a:t>
            </a:r>
            <a:r>
              <a:rPr lang="it-IT" sz="2000" dirty="0" err="1">
                <a:latin typeface="Cambria" panose="02040503050406030204" pitchFamily="18" charset="0"/>
                <a:ea typeface="Cambria" panose="02040503050406030204" pitchFamily="18" charset="0"/>
              </a:rPr>
              <a:t>scruple</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using</a:t>
            </a:r>
            <a:r>
              <a:rPr lang="it-IT" sz="2000" dirty="0">
                <a:latin typeface="Cambria" panose="02040503050406030204" pitchFamily="18" charset="0"/>
                <a:ea typeface="Cambria" panose="02040503050406030204" pitchFamily="18" charset="0"/>
              </a:rPr>
              <a:t> the </a:t>
            </a:r>
            <a:r>
              <a:rPr lang="it-IT" sz="2000" dirty="0" err="1">
                <a:latin typeface="Cambria" panose="02040503050406030204" pitchFamily="18" charset="0"/>
                <a:ea typeface="Cambria" panose="02040503050406030204" pitchFamily="18" charset="0"/>
              </a:rPr>
              <a:t>Jewish</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characters</a:t>
            </a:r>
            <a:r>
              <a:rPr lang="it-IT" sz="2000" dirty="0">
                <a:latin typeface="Cambria" panose="02040503050406030204" pitchFamily="18" charset="0"/>
                <a:ea typeface="Cambria" panose="02040503050406030204" pitchFamily="18" charset="0"/>
              </a:rPr>
              <a:t> in the play in </a:t>
            </a:r>
            <a:r>
              <a:rPr lang="it-IT" sz="2000" dirty="0" err="1">
                <a:latin typeface="Cambria" panose="02040503050406030204" pitchFamily="18" charset="0"/>
                <a:ea typeface="Cambria" panose="02040503050406030204" pitchFamily="18" charset="0"/>
              </a:rPr>
              <a:t>order</a:t>
            </a:r>
            <a:r>
              <a:rPr lang="it-IT" sz="2000" dirty="0">
                <a:latin typeface="Cambria" panose="02040503050406030204" pitchFamily="18" charset="0"/>
                <a:ea typeface="Cambria" panose="02040503050406030204" pitchFamily="18" charset="0"/>
              </a:rPr>
              <a:t> to rise in the public a feeling of </a:t>
            </a:r>
            <a:r>
              <a:rPr lang="it-IT" sz="2000" b="1" i="1" dirty="0" err="1">
                <a:effectLst/>
                <a:latin typeface="Cambria" panose="02040503050406030204" pitchFamily="18" charset="0"/>
                <a:ea typeface="Cambria" panose="02040503050406030204" pitchFamily="18" charset="0"/>
              </a:rPr>
              <a:t>Schadenfreude</a:t>
            </a:r>
            <a:r>
              <a:rPr lang="it-IT" sz="2000" dirty="0">
                <a:effectLst/>
                <a:latin typeface="Cambria" panose="02040503050406030204" pitchFamily="18" charset="0"/>
                <a:ea typeface="Cambria" panose="02040503050406030204" pitchFamily="18" charset="0"/>
              </a:rPr>
              <a:t>, the </a:t>
            </a:r>
            <a:r>
              <a:rPr lang="it-IT" sz="2000" dirty="0" err="1">
                <a:effectLst/>
                <a:latin typeface="Cambria" panose="02040503050406030204" pitchFamily="18" charset="0"/>
                <a:ea typeface="Cambria" panose="02040503050406030204" pitchFamily="18" charset="0"/>
              </a:rPr>
              <a:t>gloating</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satisfaction</a:t>
            </a:r>
            <a:r>
              <a:rPr lang="it-IT" sz="2000" dirty="0">
                <a:effectLst/>
                <a:latin typeface="Cambria" panose="02040503050406030204" pitchFamily="18" charset="0"/>
                <a:ea typeface="Cambria" panose="02040503050406030204" pitchFamily="18" charset="0"/>
              </a:rPr>
              <a:t> in </a:t>
            </a:r>
            <a:r>
              <a:rPr lang="it-IT" sz="2000" dirty="0" err="1">
                <a:effectLst/>
                <a:latin typeface="Cambria" panose="02040503050406030204" pitchFamily="18" charset="0"/>
                <a:ea typeface="Cambria" panose="02040503050406030204" pitchFamily="18" charset="0"/>
              </a:rPr>
              <a:t>someone</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else’s</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mischances</a:t>
            </a:r>
            <a:r>
              <a:rPr lang="it-IT" sz="2000" dirty="0">
                <a:effectLst/>
                <a:latin typeface="Cambria" panose="02040503050406030204" pitchFamily="18" charset="0"/>
                <a:ea typeface="Cambria" panose="02040503050406030204" pitchFamily="18" charset="0"/>
              </a:rPr>
              <a:t>.</a:t>
            </a:r>
          </a:p>
          <a:p>
            <a:r>
              <a:rPr lang="it-IT" sz="2000" dirty="0">
                <a:latin typeface="Cambria" panose="02040503050406030204" pitchFamily="18" charset="0"/>
                <a:ea typeface="Cambria" panose="02040503050406030204" pitchFamily="18" charset="0"/>
              </a:rPr>
              <a:t>But Shylock </a:t>
            </a:r>
            <a:r>
              <a:rPr lang="it-IT" sz="2000" dirty="0" err="1">
                <a:latin typeface="Cambria" panose="02040503050406030204" pitchFamily="18" charset="0"/>
                <a:ea typeface="Cambria" panose="02040503050406030204" pitchFamily="18" charset="0"/>
              </a:rPr>
              <a:t>is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not</a:t>
            </a:r>
            <a:r>
              <a:rPr lang="it-IT" sz="2000" dirty="0">
                <a:latin typeface="Cambria" panose="02040503050406030204" pitchFamily="18" charset="0"/>
                <a:ea typeface="Cambria" panose="02040503050406030204" pitchFamily="18" charset="0"/>
              </a:rPr>
              <a:t> just a </a:t>
            </a:r>
            <a:r>
              <a:rPr lang="it-IT" sz="2000" dirty="0" err="1">
                <a:latin typeface="Cambria" panose="02040503050406030204" pitchFamily="18" charset="0"/>
                <a:ea typeface="Cambria" panose="02040503050406030204" pitchFamily="18" charset="0"/>
              </a:rPr>
              <a:t>puppet</a:t>
            </a:r>
            <a:r>
              <a:rPr lang="it-IT" sz="2000" dirty="0">
                <a:latin typeface="Cambria" panose="02040503050406030204" pitchFamily="18" charset="0"/>
                <a:ea typeface="Cambria" panose="02040503050406030204" pitchFamily="18" charset="0"/>
              </a:rPr>
              <a:t> to be </a:t>
            </a:r>
            <a:r>
              <a:rPr lang="it-IT" sz="2000" dirty="0" err="1">
                <a:latin typeface="Cambria" panose="02040503050406030204" pitchFamily="18" charset="0"/>
                <a:ea typeface="Cambria" panose="02040503050406030204" pitchFamily="18" charset="0"/>
              </a:rPr>
              <a:t>pulled</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about</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but</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rather</a:t>
            </a:r>
            <a:r>
              <a:rPr lang="it-IT" sz="2000" dirty="0">
                <a:latin typeface="Cambria" panose="02040503050406030204" pitchFamily="18" charset="0"/>
                <a:ea typeface="Cambria" panose="02040503050406030204" pitchFamily="18" charset="0"/>
              </a:rPr>
              <a:t> a </a:t>
            </a:r>
            <a:r>
              <a:rPr lang="it-IT" sz="2000" dirty="0" err="1">
                <a:latin typeface="Cambria" panose="02040503050406030204" pitchFamily="18" charset="0"/>
                <a:ea typeface="Cambria" panose="02040503050406030204" pitchFamily="18" charset="0"/>
              </a:rPr>
              <a:t>fully</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fleshed</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character</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Moreover</a:t>
            </a:r>
            <a:r>
              <a:rPr lang="it-IT" sz="2000" dirty="0">
                <a:latin typeface="Cambria" panose="02040503050406030204" pitchFamily="18" charset="0"/>
                <a:ea typeface="Cambria" panose="02040503050406030204" pitchFamily="18" charset="0"/>
              </a:rPr>
              <a:t>, Shakespeare makes </a:t>
            </a:r>
            <a:r>
              <a:rPr lang="it-IT" sz="2000" dirty="0" err="1">
                <a:latin typeface="Cambria" panose="02040503050406030204" pitchFamily="18" charset="0"/>
                <a:ea typeface="Cambria" panose="02040503050406030204" pitchFamily="18" charset="0"/>
              </a:rPr>
              <a:t>him</a:t>
            </a:r>
            <a:r>
              <a:rPr lang="it-IT" sz="2000" dirty="0">
                <a:latin typeface="Cambria" panose="02040503050406030204" pitchFamily="18" charset="0"/>
                <a:ea typeface="Cambria" panose="02040503050406030204" pitchFamily="18" charset="0"/>
              </a:rPr>
              <a:t> a </a:t>
            </a:r>
            <a:r>
              <a:rPr lang="it-IT" sz="2000" dirty="0" err="1">
                <a:latin typeface="Cambria" panose="02040503050406030204" pitchFamily="18" charset="0"/>
                <a:ea typeface="Cambria" panose="02040503050406030204" pitchFamily="18" charset="0"/>
              </a:rPr>
              <a:t>brutal</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mirror</a:t>
            </a:r>
            <a:r>
              <a:rPr lang="it-IT" sz="2000" dirty="0">
                <a:latin typeface="Cambria" panose="02040503050406030204" pitchFamily="18" charset="0"/>
                <a:ea typeface="Cambria" panose="02040503050406030204" pitchFamily="18" charset="0"/>
              </a:rPr>
              <a:t> for the Christian society in </a:t>
            </a:r>
            <a:r>
              <a:rPr lang="it-IT" sz="2000" dirty="0" err="1">
                <a:latin typeface="Cambria" panose="02040503050406030204" pitchFamily="18" charset="0"/>
                <a:ea typeface="Cambria" panose="02040503050406030204" pitchFamily="18" charset="0"/>
              </a:rPr>
              <a:t>which</a:t>
            </a:r>
            <a:r>
              <a:rPr lang="it-IT" sz="2000" dirty="0">
                <a:latin typeface="Cambria" panose="02040503050406030204" pitchFamily="18" charset="0"/>
                <a:ea typeface="Cambria" panose="02040503050406030204" pitchFamily="18" charset="0"/>
              </a:rPr>
              <a:t> he </a:t>
            </a:r>
            <a:r>
              <a:rPr lang="it-IT" sz="2000" dirty="0" err="1">
                <a:latin typeface="Cambria" panose="02040503050406030204" pitchFamily="18" charset="0"/>
                <a:ea typeface="Cambria" panose="02040503050406030204" pitchFamily="18" charset="0"/>
              </a:rPr>
              <a:t>lives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as</a:t>
            </a:r>
            <a:r>
              <a:rPr lang="it-IT" sz="2000" dirty="0">
                <a:latin typeface="Cambria" panose="02040503050406030204" pitchFamily="18" charset="0"/>
                <a:ea typeface="Cambria" panose="02040503050406030204" pitchFamily="18" charset="0"/>
              </a:rPr>
              <a:t> some </a:t>
            </a:r>
            <a:r>
              <a:rPr lang="it-IT" sz="2000" dirty="0" err="1">
                <a:latin typeface="Cambria" panose="02040503050406030204" pitchFamily="18" charset="0"/>
                <a:ea typeface="Cambria" panose="02040503050406030204" pitchFamily="18" charset="0"/>
              </a:rPr>
              <a:t>foreign</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bodydisdained</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until</a:t>
            </a:r>
            <a:r>
              <a:rPr lang="it-IT" sz="2000" dirty="0">
                <a:latin typeface="Cambria" panose="02040503050406030204" pitchFamily="18" charset="0"/>
                <a:ea typeface="Cambria" panose="02040503050406030204" pitchFamily="18" charset="0"/>
              </a:rPr>
              <a:t> the time </a:t>
            </a:r>
            <a:r>
              <a:rPr lang="it-IT" sz="2000" dirty="0" err="1">
                <a:latin typeface="Cambria" panose="02040503050406030204" pitchFamily="18" charset="0"/>
                <a:ea typeface="Cambria" panose="02040503050406030204" pitchFamily="18" charset="0"/>
              </a:rPr>
              <a:t>when</a:t>
            </a:r>
            <a:r>
              <a:rPr lang="it-IT" sz="2000" dirty="0">
                <a:latin typeface="Cambria" panose="02040503050406030204" pitchFamily="18" charset="0"/>
                <a:ea typeface="Cambria" panose="02040503050406030204" pitchFamily="18" charset="0"/>
              </a:rPr>
              <a:t> he </a:t>
            </a:r>
            <a:r>
              <a:rPr lang="it-IT" sz="2000" dirty="0" err="1">
                <a:latin typeface="Cambria" panose="02040503050406030204" pitchFamily="18" charset="0"/>
                <a:ea typeface="Cambria" panose="02040503050406030204" pitchFamily="18" charset="0"/>
              </a:rPr>
              <a:t>becomes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useful</a:t>
            </a:r>
            <a:r>
              <a:rPr lang="it-IT" sz="2000" dirty="0">
                <a:latin typeface="Cambria" panose="02040503050406030204" pitchFamily="18" charset="0"/>
                <a:ea typeface="Cambria" panose="02040503050406030204" pitchFamily="18" charset="0"/>
              </a:rPr>
              <a:t>.</a:t>
            </a:r>
          </a:p>
          <a:p>
            <a:r>
              <a:rPr lang="it-IT" sz="2000" dirty="0" err="1">
                <a:latin typeface="Cambria" panose="02040503050406030204" pitchFamily="18" charset="0"/>
                <a:ea typeface="Cambria" panose="02040503050406030204" pitchFamily="18" charset="0"/>
              </a:rPr>
              <a:t>Indeed</a:t>
            </a:r>
            <a:r>
              <a:rPr lang="it-IT" sz="2000" dirty="0">
                <a:latin typeface="Cambria" panose="02040503050406030204" pitchFamily="18" charset="0"/>
                <a:ea typeface="Cambria" panose="02040503050406030204" pitchFamily="18" charset="0"/>
              </a:rPr>
              <a:t>, the Christian </a:t>
            </a:r>
            <a:r>
              <a:rPr lang="it-IT" sz="2000" dirty="0" err="1">
                <a:latin typeface="Cambria" panose="02040503050406030204" pitchFamily="18" charset="0"/>
                <a:ea typeface="Cambria" panose="02040503050406030204" pitchFamily="18" charset="0"/>
              </a:rPr>
              <a:t>characters</a:t>
            </a:r>
            <a:r>
              <a:rPr lang="it-IT" sz="2000" dirty="0">
                <a:latin typeface="Cambria" panose="02040503050406030204" pitchFamily="18" charset="0"/>
                <a:ea typeface="Cambria" panose="02040503050406030204" pitchFamily="18" charset="0"/>
              </a:rPr>
              <a:t> do </a:t>
            </a:r>
            <a:r>
              <a:rPr lang="it-IT" sz="2000" dirty="0" err="1">
                <a:latin typeface="Cambria" panose="02040503050406030204" pitchFamily="18" charset="0"/>
                <a:ea typeface="Cambria" panose="02040503050406030204" pitchFamily="18" charset="0"/>
              </a:rPr>
              <a:t>not</a:t>
            </a:r>
            <a:r>
              <a:rPr lang="it-IT" sz="2000" dirty="0">
                <a:latin typeface="Cambria" panose="02040503050406030204" pitchFamily="18" charset="0"/>
                <a:ea typeface="Cambria" panose="02040503050406030204" pitchFamily="18" charset="0"/>
              </a:rPr>
              <a:t> make </a:t>
            </a:r>
            <a:r>
              <a:rPr lang="it-IT" sz="2000" dirty="0" err="1">
                <a:latin typeface="Cambria" panose="02040503050406030204" pitchFamily="18" charset="0"/>
                <a:ea typeface="Cambria" panose="02040503050406030204" pitchFamily="18" charset="0"/>
              </a:rPr>
              <a:t>such</a:t>
            </a:r>
            <a:r>
              <a:rPr lang="it-IT" sz="2000" dirty="0">
                <a:latin typeface="Cambria" panose="02040503050406030204" pitchFamily="18" charset="0"/>
                <a:ea typeface="Cambria" panose="02040503050406030204" pitchFamily="18" charset="0"/>
              </a:rPr>
              <a:t> a good </a:t>
            </a:r>
            <a:r>
              <a:rPr lang="it-IT" sz="2000" dirty="0" err="1">
                <a:latin typeface="Cambria" panose="02040503050406030204" pitchFamily="18" charset="0"/>
                <a:ea typeface="Cambria" panose="02040503050406030204" pitchFamily="18" charset="0"/>
              </a:rPr>
              <a:t>impression</a:t>
            </a:r>
            <a:r>
              <a:rPr lang="it-IT" sz="2000" dirty="0">
                <a:latin typeface="Cambria" panose="02040503050406030204" pitchFamily="18" charset="0"/>
                <a:ea typeface="Cambria" panose="02040503050406030204" pitchFamily="18" charset="0"/>
              </a:rPr>
              <a:t>: Antonio </a:t>
            </a:r>
            <a:r>
              <a:rPr lang="it-IT" sz="2000" dirty="0" err="1">
                <a:latin typeface="Cambria" panose="02040503050406030204" pitchFamily="18" charset="0"/>
                <a:ea typeface="Cambria" panose="02040503050406030204" pitchFamily="18" charset="0"/>
              </a:rPr>
              <a:t>only</a:t>
            </a:r>
            <a:r>
              <a:rPr lang="it-IT" sz="2000" dirty="0">
                <a:latin typeface="Cambria" panose="02040503050406030204" pitchFamily="18" charset="0"/>
                <a:ea typeface="Cambria" panose="02040503050406030204" pitchFamily="18" charset="0"/>
              </a:rPr>
              <a:t> acts </a:t>
            </a:r>
            <a:r>
              <a:rPr lang="it-IT" sz="2000" dirty="0" err="1">
                <a:latin typeface="Cambria" panose="02040503050406030204" pitchFamily="18" charset="0"/>
                <a:ea typeface="Cambria" panose="02040503050406030204" pitchFamily="18" charset="0"/>
              </a:rPr>
              <a:t>as</a:t>
            </a:r>
            <a:r>
              <a:rPr lang="it-IT" sz="2000" dirty="0">
                <a:latin typeface="Cambria" panose="02040503050406030204" pitchFamily="18" charset="0"/>
                <a:ea typeface="Cambria" panose="02040503050406030204" pitchFamily="18" charset="0"/>
              </a:rPr>
              <a:t> a gentleman with </a:t>
            </a:r>
            <a:r>
              <a:rPr lang="it-IT" sz="2000" dirty="0" err="1">
                <a:latin typeface="Cambria" panose="02040503050406030204" pitchFamily="18" charset="0"/>
                <a:ea typeface="Cambria" panose="02040503050406030204" pitchFamily="18" charset="0"/>
              </a:rPr>
              <a:t>Christians</a:t>
            </a:r>
            <a:r>
              <a:rPr lang="it-IT" sz="2000" dirty="0">
                <a:latin typeface="Cambria" panose="02040503050406030204" pitchFamily="18" charset="0"/>
                <a:ea typeface="Cambria" panose="02040503050406030204" pitchFamily="18" charset="0"/>
              </a:rPr>
              <a:t>, Bassanio </a:t>
            </a:r>
            <a:r>
              <a:rPr lang="it-IT" sz="2000" dirty="0" err="1">
                <a:latin typeface="Cambria" panose="02040503050406030204" pitchFamily="18" charset="0"/>
                <a:ea typeface="Cambria" panose="02040503050406030204" pitchFamily="18" charset="0"/>
              </a:rPr>
              <a:t>aims</a:t>
            </a:r>
            <a:r>
              <a:rPr lang="it-IT" sz="2000" dirty="0">
                <a:latin typeface="Cambria" panose="02040503050406030204" pitchFamily="18" charset="0"/>
                <a:ea typeface="Cambria" panose="02040503050406030204" pitchFamily="18" charset="0"/>
              </a:rPr>
              <a:t> to </a:t>
            </a:r>
            <a:r>
              <a:rPr lang="it-IT" sz="2000" dirty="0" err="1">
                <a:latin typeface="Cambria" panose="02040503050406030204" pitchFamily="18" charset="0"/>
                <a:ea typeface="Cambria" panose="02040503050406030204" pitchFamily="18" charset="0"/>
              </a:rPr>
              <a:t>marry</a:t>
            </a:r>
            <a:r>
              <a:rPr lang="it-IT" sz="2000" dirty="0">
                <a:latin typeface="Cambria" panose="02040503050406030204" pitchFamily="18" charset="0"/>
                <a:ea typeface="Cambria" panose="02040503050406030204" pitchFamily="18" charset="0"/>
              </a:rPr>
              <a:t> Portia for </a:t>
            </a:r>
            <a:r>
              <a:rPr lang="it-IT" sz="2000" dirty="0" err="1">
                <a:latin typeface="Cambria" panose="02040503050406030204" pitchFamily="18" charset="0"/>
                <a:ea typeface="Cambria" panose="02040503050406030204" pitchFamily="18" charset="0"/>
              </a:rPr>
              <a:t>her</a:t>
            </a:r>
            <a:r>
              <a:rPr lang="it-IT" sz="2000" dirty="0">
                <a:latin typeface="Cambria" panose="02040503050406030204" pitchFamily="18" charset="0"/>
                <a:ea typeface="Cambria" panose="02040503050406030204" pitchFamily="18" charset="0"/>
              </a:rPr>
              <a:t> money, Lorenzo </a:t>
            </a:r>
            <a:r>
              <a:rPr lang="it-IT" sz="2000" dirty="0" err="1">
                <a:latin typeface="Cambria" panose="02040503050406030204" pitchFamily="18" charset="0"/>
                <a:ea typeface="Cambria" panose="02040503050406030204" pitchFamily="18" charset="0"/>
              </a:rPr>
              <a:t>is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guilty</a:t>
            </a:r>
            <a:r>
              <a:rPr lang="it-IT" sz="2000" dirty="0">
                <a:latin typeface="Cambria" panose="02040503050406030204" pitchFamily="18" charset="0"/>
                <a:ea typeface="Cambria" panose="02040503050406030204" pitchFamily="18" charset="0"/>
              </a:rPr>
              <a:t> of a crime, </a:t>
            </a:r>
            <a:r>
              <a:rPr lang="it-IT" sz="2000" dirty="0" err="1">
                <a:latin typeface="Cambria" panose="02040503050406030204" pitchFamily="18" charset="0"/>
                <a:ea typeface="Cambria" panose="02040503050406030204" pitchFamily="18" charset="0"/>
              </a:rPr>
              <a:t>abducting</a:t>
            </a:r>
            <a:r>
              <a:rPr lang="it-IT" sz="2000" dirty="0">
                <a:latin typeface="Cambria" panose="02040503050406030204" pitchFamily="18" charset="0"/>
                <a:ea typeface="Cambria" panose="02040503050406030204" pitchFamily="18" charset="0"/>
              </a:rPr>
              <a:t> Jessica (and some of </a:t>
            </a:r>
            <a:r>
              <a:rPr lang="it-IT" sz="2000" dirty="0" err="1">
                <a:latin typeface="Cambria" panose="02040503050406030204" pitchFamily="18" charset="0"/>
                <a:ea typeface="Cambria" panose="02040503050406030204" pitchFamily="18" charset="0"/>
              </a:rPr>
              <a:t>Shylock’s</a:t>
            </a:r>
            <a:r>
              <a:rPr lang="it-IT" sz="2000" dirty="0">
                <a:latin typeface="Cambria" panose="02040503050406030204" pitchFamily="18" charset="0"/>
                <a:ea typeface="Cambria" panose="02040503050406030204" pitchFamily="18" charset="0"/>
              </a:rPr>
              <a:t> money), Graziano </a:t>
            </a:r>
            <a:r>
              <a:rPr lang="it-IT" sz="2000" dirty="0" err="1">
                <a:latin typeface="Cambria" panose="02040503050406030204" pitchFamily="18" charset="0"/>
                <a:ea typeface="Cambria" panose="02040503050406030204" pitchFamily="18" charset="0"/>
              </a:rPr>
              <a:t>is</a:t>
            </a:r>
            <a:r>
              <a:rPr lang="it-IT" sz="2000" dirty="0">
                <a:latin typeface="Cambria" panose="02040503050406030204" pitchFamily="18" charset="0"/>
                <a:ea typeface="Cambria" panose="02040503050406030204" pitchFamily="18" charset="0"/>
              </a:rPr>
              <a:t> a </a:t>
            </a:r>
            <a:r>
              <a:rPr lang="it-IT" sz="2000" dirty="0" err="1">
                <a:latin typeface="Cambria" panose="02040503050406030204" pitchFamily="18" charset="0"/>
                <a:ea typeface="Cambria" panose="02040503050406030204" pitchFamily="18" charset="0"/>
              </a:rPr>
              <a:t>debauched</a:t>
            </a:r>
            <a:r>
              <a:rPr lang="it-IT" sz="2000" dirty="0">
                <a:latin typeface="Cambria" panose="02040503050406030204" pitchFamily="18" charset="0"/>
                <a:ea typeface="Cambria" panose="02040503050406030204" pitchFamily="18" charset="0"/>
              </a:rPr>
              <a:t> good-for-</a:t>
            </a:r>
            <a:r>
              <a:rPr lang="it-IT" sz="2000" dirty="0" err="1">
                <a:latin typeface="Cambria" panose="02040503050406030204" pitchFamily="18" charset="0"/>
                <a:ea typeface="Cambria" panose="02040503050406030204" pitchFamily="18" charset="0"/>
              </a:rPr>
              <a:t>nothing</a:t>
            </a:r>
            <a:r>
              <a:rPr lang="it-IT" sz="2000" dirty="0">
                <a:latin typeface="Cambria" panose="02040503050406030204" pitchFamily="18" charset="0"/>
                <a:ea typeface="Cambria" panose="02040503050406030204" pitchFamily="18" charset="0"/>
              </a:rPr>
              <a:t>…</a:t>
            </a:r>
          </a:p>
          <a:p>
            <a:r>
              <a:rPr lang="it-IT" sz="2000" dirty="0" err="1">
                <a:latin typeface="Cambria" panose="02040503050406030204" pitchFamily="18" charset="0"/>
                <a:ea typeface="Cambria" panose="02040503050406030204" pitchFamily="18" charset="0"/>
              </a:rPr>
              <a:t>Finally</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Shylock’s</a:t>
            </a:r>
            <a:r>
              <a:rPr lang="it-IT" sz="2000" dirty="0">
                <a:latin typeface="Cambria" panose="02040503050406030204" pitchFamily="18" charset="0"/>
                <a:ea typeface="Cambria" panose="02040503050406030204" pitchFamily="18" charset="0"/>
              </a:rPr>
              <a:t> </a:t>
            </a:r>
            <a:r>
              <a:rPr lang="it-IT" sz="2000" dirty="0" err="1">
                <a:latin typeface="Cambria" panose="02040503050406030204" pitchFamily="18" charset="0"/>
                <a:ea typeface="Cambria" panose="02040503050406030204" pitchFamily="18" charset="0"/>
              </a:rPr>
              <a:t>outburst</a:t>
            </a:r>
            <a:r>
              <a:rPr lang="it-IT" sz="2000" dirty="0">
                <a:latin typeface="Cambria" panose="02040503050406030204" pitchFamily="18" charset="0"/>
                <a:ea typeface="Cambria" panose="02040503050406030204" pitchFamily="18" charset="0"/>
              </a:rPr>
              <a:t>:</a:t>
            </a:r>
            <a:br>
              <a:rPr lang="it-IT" sz="2000" dirty="0">
                <a:latin typeface="Cambria" panose="02040503050406030204" pitchFamily="18" charset="0"/>
                <a:ea typeface="Cambria" panose="02040503050406030204" pitchFamily="18" charset="0"/>
              </a:rPr>
            </a:br>
            <a:r>
              <a:rPr lang="it-IT" sz="1800" i="1" dirty="0">
                <a:effectLst/>
                <a:latin typeface="Arial" panose="020B0604020202020204" pitchFamily="34" charset="0"/>
                <a:ea typeface="Cambria" panose="02040503050406030204" pitchFamily="18" charset="0"/>
                <a:cs typeface="Arial" panose="020B0604020202020204" pitchFamily="34" charset="0"/>
              </a:rPr>
              <a:t>Se ci offendete, non dovremmo vendicarci? Se siamo uguali a voi per tutto il resto, vogliamo assomigliarvi pure in questo!</a:t>
            </a:r>
            <a:br>
              <a:rPr lang="it-IT" sz="1800" dirty="0">
                <a:effectLst/>
                <a:latin typeface="Arial" panose="020B0604020202020204" pitchFamily="34" charset="0"/>
                <a:ea typeface="Cambria" panose="02040503050406030204" pitchFamily="18" charset="0"/>
                <a:cs typeface="Arial" panose="020B0604020202020204" pitchFamily="34" charset="0"/>
              </a:rPr>
            </a:br>
            <a:r>
              <a:rPr lang="it-IT" sz="2000" dirty="0" err="1">
                <a:effectLst/>
                <a:latin typeface="Cambria" panose="02040503050406030204" pitchFamily="18" charset="0"/>
                <a:ea typeface="Cambria" panose="02040503050406030204" pitchFamily="18" charset="0"/>
              </a:rPr>
              <a:t>Resonates</a:t>
            </a:r>
            <a:r>
              <a:rPr lang="it-IT" sz="2000" dirty="0">
                <a:effectLst/>
                <a:latin typeface="Cambria" panose="02040503050406030204" pitchFamily="18" charset="0"/>
                <a:ea typeface="Cambria" panose="02040503050406030204" pitchFamily="18" charset="0"/>
              </a:rPr>
              <a:t> more </a:t>
            </a:r>
            <a:r>
              <a:rPr lang="it-IT" sz="2000" dirty="0" err="1">
                <a:effectLst/>
                <a:latin typeface="Cambria" panose="02040503050406030204" pitchFamily="18" charset="0"/>
                <a:ea typeface="Cambria" panose="02040503050406030204" pitchFamily="18" charset="0"/>
              </a:rPr>
              <a:t>widely</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than</a:t>
            </a:r>
            <a:r>
              <a:rPr lang="it-IT" sz="2000" dirty="0">
                <a:effectLst/>
                <a:latin typeface="Cambria" panose="02040503050406030204" pitchFamily="18" charset="0"/>
                <a:ea typeface="Cambria" panose="02040503050406030204" pitchFamily="18" charset="0"/>
              </a:rPr>
              <a:t> the </a:t>
            </a:r>
            <a:r>
              <a:rPr lang="it-IT" sz="2000" dirty="0" err="1">
                <a:effectLst/>
                <a:latin typeface="Cambria" panose="02040503050406030204" pitchFamily="18" charset="0"/>
                <a:ea typeface="Cambria" panose="02040503050406030204" pitchFamily="18" charset="0"/>
              </a:rPr>
              <a:t>yesterday’s</a:t>
            </a:r>
            <a:r>
              <a:rPr lang="it-IT" sz="2000" dirty="0">
                <a:effectLst/>
                <a:latin typeface="Cambria" panose="02040503050406030204" pitchFamily="18" charset="0"/>
                <a:ea typeface="Cambria" panose="02040503050406030204" pitchFamily="18" charset="0"/>
              </a:rPr>
              <a:t> and </a:t>
            </a:r>
            <a:r>
              <a:rPr lang="it-IT" sz="2000" dirty="0" err="1">
                <a:effectLst/>
                <a:latin typeface="Cambria" panose="02040503050406030204" pitchFamily="18" charset="0"/>
                <a:ea typeface="Cambria" panose="02040503050406030204" pitchFamily="18" charset="0"/>
              </a:rPr>
              <a:t>sadly</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today’s</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antisemitism</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It</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seems</a:t>
            </a:r>
            <a:r>
              <a:rPr lang="it-IT" sz="2000" dirty="0">
                <a:effectLst/>
                <a:latin typeface="Cambria" panose="02040503050406030204" pitchFamily="18" charset="0"/>
                <a:ea typeface="Cambria" panose="02040503050406030204" pitchFamily="18" charset="0"/>
              </a:rPr>
              <a:t> to me </a:t>
            </a:r>
            <a:r>
              <a:rPr lang="it-IT" sz="2000" dirty="0" err="1">
                <a:effectLst/>
                <a:latin typeface="Cambria" panose="02040503050406030204" pitchFamily="18" charset="0"/>
                <a:ea typeface="Cambria" panose="02040503050406030204" pitchFamily="18" charset="0"/>
              </a:rPr>
              <a:t>that</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it</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also</a:t>
            </a:r>
            <a:r>
              <a:rPr lang="it-IT" sz="2000" dirty="0">
                <a:effectLst/>
                <a:latin typeface="Cambria" panose="02040503050406030204" pitchFamily="18" charset="0"/>
                <a:ea typeface="Cambria" panose="02040503050406030204" pitchFamily="18" charset="0"/>
              </a:rPr>
              <a:t> covers the hate and </a:t>
            </a:r>
            <a:r>
              <a:rPr lang="it-IT" sz="2000" dirty="0" err="1">
                <a:effectLst/>
                <a:latin typeface="Cambria" panose="02040503050406030204" pitchFamily="18" charset="0"/>
                <a:ea typeface="Cambria" panose="02040503050406030204" pitchFamily="18" charset="0"/>
              </a:rPr>
              <a:t>ostility</a:t>
            </a:r>
            <a:r>
              <a:rPr lang="it-IT" sz="2000" dirty="0">
                <a:effectLst/>
                <a:latin typeface="Cambria" panose="02040503050406030204" pitchFamily="18" charset="0"/>
                <a:ea typeface="Cambria" panose="02040503050406030204" pitchFamily="18" charset="0"/>
              </a:rPr>
              <a:t> </a:t>
            </a:r>
            <a:r>
              <a:rPr lang="it-IT" sz="2000" dirty="0" err="1">
                <a:effectLst/>
                <a:latin typeface="Cambria" panose="02040503050406030204" pitchFamily="18" charset="0"/>
                <a:ea typeface="Cambria" panose="02040503050406030204" pitchFamily="18" charset="0"/>
              </a:rPr>
              <a:t>haunting</a:t>
            </a:r>
            <a:r>
              <a:rPr lang="it-IT" sz="2000" dirty="0">
                <a:effectLst/>
                <a:latin typeface="Cambria" panose="02040503050406030204" pitchFamily="18" charset="0"/>
                <a:ea typeface="Cambria" panose="02040503050406030204" pitchFamily="18" charset="0"/>
              </a:rPr>
              <a:t> the </a:t>
            </a:r>
            <a:r>
              <a:rPr lang="it-IT" sz="2000" dirty="0" err="1">
                <a:effectLst/>
                <a:latin typeface="Cambria" panose="02040503050406030204" pitchFamily="18" charset="0"/>
                <a:ea typeface="Cambria" panose="02040503050406030204" pitchFamily="18" charset="0"/>
              </a:rPr>
              <a:t>post-colonial</a:t>
            </a:r>
            <a:r>
              <a:rPr lang="it-IT" sz="2000" dirty="0">
                <a:effectLst/>
                <a:latin typeface="Cambria" panose="02040503050406030204" pitchFamily="18" charset="0"/>
                <a:ea typeface="Cambria" panose="02040503050406030204" pitchFamily="18" charset="0"/>
              </a:rPr>
              <a:t> world.</a:t>
            </a:r>
          </a:p>
        </p:txBody>
      </p:sp>
      <p:pic>
        <p:nvPicPr>
          <p:cNvPr id="7" name="Immagine 6">
            <a:extLst>
              <a:ext uri="{FF2B5EF4-FFF2-40B4-BE49-F238E27FC236}">
                <a16:creationId xmlns:a16="http://schemas.microsoft.com/office/drawing/2014/main" id="{B87D6922-38A2-DDE5-D99D-37B7CD4DF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0" y="-1"/>
            <a:ext cx="3779520" cy="1242060"/>
          </a:xfrm>
          <a:prstGeom prst="rect">
            <a:avLst/>
          </a:prstGeom>
        </p:spPr>
      </p:pic>
    </p:spTree>
    <p:extLst>
      <p:ext uri="{BB962C8B-B14F-4D97-AF65-F5344CB8AC3E}">
        <p14:creationId xmlns:p14="http://schemas.microsoft.com/office/powerpoint/2010/main" val="199050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238EE-C853-1B44-77F5-67528DCDBBEF}"/>
              </a:ext>
            </a:extLst>
          </p:cNvPr>
          <p:cNvSpPr>
            <a:spLocks noGrp="1"/>
          </p:cNvSpPr>
          <p:nvPr>
            <p:ph type="title"/>
          </p:nvPr>
        </p:nvSpPr>
        <p:spPr>
          <a:xfrm>
            <a:off x="1186248" y="397476"/>
            <a:ext cx="5708822" cy="699768"/>
          </a:xfrm>
        </p:spPr>
        <p:txBody>
          <a:bodyPr>
            <a:noAutofit/>
          </a:bodyPr>
          <a:lstStyle/>
          <a:p>
            <a:r>
              <a:rPr lang="it-IT" sz="4800" dirty="0">
                <a:latin typeface="Cambria" panose="02040503050406030204" pitchFamily="18" charset="0"/>
                <a:ea typeface="Cambria" panose="02040503050406030204" pitchFamily="18" charset="0"/>
              </a:rPr>
              <a:t>In short…</a:t>
            </a:r>
          </a:p>
        </p:txBody>
      </p:sp>
      <p:sp>
        <p:nvSpPr>
          <p:cNvPr id="3" name="Segnaposto contenuto 2">
            <a:extLst>
              <a:ext uri="{FF2B5EF4-FFF2-40B4-BE49-F238E27FC236}">
                <a16:creationId xmlns:a16="http://schemas.microsoft.com/office/drawing/2014/main" id="{25EA12E0-F839-33D4-0D55-F1BBF9418AD7}"/>
              </a:ext>
            </a:extLst>
          </p:cNvPr>
          <p:cNvSpPr>
            <a:spLocks noGrp="1"/>
          </p:cNvSpPr>
          <p:nvPr>
            <p:ph idx="1"/>
          </p:nvPr>
        </p:nvSpPr>
        <p:spPr>
          <a:xfrm>
            <a:off x="1087394" y="1332024"/>
            <a:ext cx="5807676" cy="4895782"/>
          </a:xfrm>
        </p:spPr>
        <p:txBody>
          <a:bodyPr>
            <a:normAutofit/>
          </a:bodyPr>
          <a:lstStyle/>
          <a:p>
            <a:r>
              <a:rPr lang="it-IT" sz="3600" dirty="0">
                <a:effectLst/>
                <a:latin typeface="Cambria" panose="02040503050406030204" pitchFamily="18" charset="0"/>
                <a:ea typeface="Cambria" panose="02040503050406030204" pitchFamily="18" charset="0"/>
                <a:cs typeface="Times New Roman" panose="02020603050405020304" pitchFamily="18" charset="0"/>
              </a:rPr>
              <a:t>«The Merchant of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Venice</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requires</a:t>
            </a:r>
            <a:r>
              <a:rPr lang="it-IT" sz="3600" dirty="0">
                <a:effectLst/>
                <a:latin typeface="Cambria" panose="02040503050406030204" pitchFamily="18" charset="0"/>
                <a:ea typeface="Cambria" panose="02040503050406030204" pitchFamily="18" charset="0"/>
                <a:cs typeface="Times New Roman" panose="02020603050405020304" pitchFamily="18" charset="0"/>
              </a:rPr>
              <a:t> from the public (and the readers), or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at</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least</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those</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most</a:t>
            </a:r>
            <a:r>
              <a:rPr lang="it-IT" sz="3600" dirty="0">
                <a:effectLst/>
                <a:latin typeface="Cambria" panose="02040503050406030204" pitchFamily="18" charset="0"/>
                <a:ea typeface="Cambria" panose="02040503050406030204" pitchFamily="18" charset="0"/>
                <a:cs typeface="Times New Roman" panose="02020603050405020304" pitchFamily="18" charset="0"/>
              </a:rPr>
              <a:t> sensitive to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historical</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context</a:t>
            </a:r>
            <a:r>
              <a:rPr lang="it-IT" sz="3600" dirty="0">
                <a:effectLst/>
                <a:latin typeface="Cambria" panose="02040503050406030204" pitchFamily="18" charset="0"/>
                <a:ea typeface="Cambria" panose="02040503050406030204" pitchFamily="18" charset="0"/>
                <a:cs typeface="Times New Roman" panose="02020603050405020304" pitchFamily="18" charset="0"/>
              </a:rPr>
              <a:t>, a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huge</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b="1" dirty="0" err="1">
                <a:effectLst/>
                <a:latin typeface="Cambria" panose="02040503050406030204" pitchFamily="18" charset="0"/>
                <a:ea typeface="Cambria" panose="02040503050406030204" pitchFamily="18" charset="0"/>
                <a:cs typeface="Times New Roman" panose="02020603050405020304" pitchFamily="18" charset="0"/>
              </a:rPr>
              <a:t>suspension</a:t>
            </a:r>
            <a:r>
              <a:rPr lang="it-IT" sz="3600" b="1" dirty="0">
                <a:effectLst/>
                <a:latin typeface="Cambria" panose="02040503050406030204" pitchFamily="18" charset="0"/>
                <a:ea typeface="Cambria" panose="02040503050406030204" pitchFamily="18" charset="0"/>
                <a:cs typeface="Times New Roman" panose="02020603050405020304" pitchFamily="18" charset="0"/>
              </a:rPr>
              <a:t> of </a:t>
            </a:r>
            <a:r>
              <a:rPr lang="it-IT" sz="3600" b="1" dirty="0" err="1">
                <a:effectLst/>
                <a:latin typeface="Cambria" panose="02040503050406030204" pitchFamily="18" charset="0"/>
                <a:ea typeface="Cambria" panose="02040503050406030204" pitchFamily="18" charset="0"/>
                <a:cs typeface="Times New Roman" panose="02020603050405020304" pitchFamily="18" charset="0"/>
              </a:rPr>
              <a:t>disbelief</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but</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definitely</a:t>
            </a:r>
            <a:r>
              <a:rPr lang="it-IT" sz="3600" dirty="0">
                <a:effectLst/>
                <a:latin typeface="Cambria" panose="02040503050406030204" pitchFamily="18" charset="0"/>
                <a:ea typeface="Cambria" panose="02040503050406030204" pitchFamily="18" charset="0"/>
                <a:cs typeface="Times New Roman" panose="02020603050405020304" pitchFamily="18" charset="0"/>
              </a:rPr>
              <a:t> the play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is</a:t>
            </a:r>
            <a:r>
              <a:rPr lang="it-IT" sz="3600" dirty="0">
                <a:effectLst/>
                <a:latin typeface="Cambria" panose="02040503050406030204" pitchFamily="18" charset="0"/>
                <a:ea typeface="Cambria" panose="02040503050406030204" pitchFamily="18" charset="0"/>
                <a:cs typeface="Times New Roman" panose="02020603050405020304" pitchFamily="18" charset="0"/>
              </a:rPr>
              <a:t>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worth</a:t>
            </a:r>
            <a:r>
              <a:rPr lang="it-IT" sz="3600" dirty="0">
                <a:effectLst/>
                <a:latin typeface="Cambria" panose="02040503050406030204" pitchFamily="18" charset="0"/>
                <a:ea typeface="Cambria" panose="02040503050406030204" pitchFamily="18" charset="0"/>
                <a:cs typeface="Times New Roman" panose="02020603050405020304" pitchFamily="18" charset="0"/>
              </a:rPr>
              <a:t> the </a:t>
            </a:r>
            <a:r>
              <a:rPr lang="it-IT" sz="3600" dirty="0" err="1">
                <a:effectLst/>
                <a:latin typeface="Cambria" panose="02040503050406030204" pitchFamily="18" charset="0"/>
                <a:ea typeface="Cambria" panose="02040503050406030204" pitchFamily="18" charset="0"/>
                <a:cs typeface="Times New Roman" panose="02020603050405020304" pitchFamily="18" charset="0"/>
              </a:rPr>
              <a:t>effort</a:t>
            </a:r>
            <a:r>
              <a:rPr lang="it-IT" sz="3600" dirty="0">
                <a:effectLst/>
                <a:latin typeface="Cambria" panose="02040503050406030204" pitchFamily="18" charset="0"/>
                <a:ea typeface="Cambria" panose="02040503050406030204" pitchFamily="18" charset="0"/>
                <a:cs typeface="Times New Roman" panose="02020603050405020304" pitchFamily="18" charset="0"/>
              </a:rPr>
              <a:t>!</a:t>
            </a:r>
          </a:p>
          <a:p>
            <a:endParaRPr lang="it-IT" sz="3600" dirty="0">
              <a:effectLst/>
              <a:latin typeface="Cambria" panose="02040503050406030204" pitchFamily="18" charset="0"/>
              <a:ea typeface="Cambria" panose="02040503050406030204" pitchFamily="18" charset="0"/>
              <a:cs typeface="Times New Roman" panose="02020603050405020304" pitchFamily="18" charset="0"/>
            </a:endParaRPr>
          </a:p>
          <a:p>
            <a:endParaRPr lang="it-IT" dirty="0"/>
          </a:p>
        </p:txBody>
      </p:sp>
      <p:pic>
        <p:nvPicPr>
          <p:cNvPr id="7" name="Immagine 6">
            <a:extLst>
              <a:ext uri="{FF2B5EF4-FFF2-40B4-BE49-F238E27FC236}">
                <a16:creationId xmlns:a16="http://schemas.microsoft.com/office/drawing/2014/main" id="{C2745E6A-E60B-F34B-9194-48B9798F1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219" y="0"/>
            <a:ext cx="4648200" cy="6781800"/>
          </a:xfrm>
          <a:prstGeom prst="rect">
            <a:avLst/>
          </a:prstGeom>
        </p:spPr>
      </p:pic>
    </p:spTree>
    <p:extLst>
      <p:ext uri="{BB962C8B-B14F-4D97-AF65-F5344CB8AC3E}">
        <p14:creationId xmlns:p14="http://schemas.microsoft.com/office/powerpoint/2010/main" val="154616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67F332-F2DC-5911-A6C0-DAA302662632}"/>
              </a:ext>
            </a:extLst>
          </p:cNvPr>
          <p:cNvSpPr>
            <a:spLocks noGrp="1"/>
          </p:cNvSpPr>
          <p:nvPr>
            <p:ph type="title"/>
          </p:nvPr>
        </p:nvSpPr>
        <p:spPr>
          <a:xfrm>
            <a:off x="838200" y="402195"/>
            <a:ext cx="10515600" cy="1325563"/>
          </a:xfrm>
        </p:spPr>
        <p:txBody>
          <a:bodyPr>
            <a:normAutofit/>
          </a:bodyPr>
          <a:lstStyle/>
          <a:p>
            <a:pPr algn="ctr"/>
            <a:r>
              <a:rPr lang="it-IT" sz="3200" dirty="0">
                <a:latin typeface="Cambria" panose="02040503050406030204" pitchFamily="18" charset="0"/>
                <a:ea typeface="Cambria" panose="02040503050406030204" pitchFamily="18" charset="0"/>
              </a:rPr>
              <a:t>A </a:t>
            </a:r>
            <a:r>
              <a:rPr lang="it-IT" sz="3200" dirty="0" err="1">
                <a:latin typeface="Cambria" panose="02040503050406030204" pitchFamily="18" charset="0"/>
                <a:ea typeface="Cambria" panose="02040503050406030204" pitchFamily="18" charset="0"/>
              </a:rPr>
              <a:t>partial</a:t>
            </a:r>
            <a:r>
              <a:rPr lang="it-IT" sz="3200" dirty="0">
                <a:latin typeface="Cambria" panose="02040503050406030204" pitchFamily="18" charset="0"/>
                <a:ea typeface="Cambria" panose="02040503050406030204" pitchFamily="18" charset="0"/>
              </a:rPr>
              <a:t> </a:t>
            </a:r>
            <a:r>
              <a:rPr lang="it-IT" sz="3200" dirty="0" err="1">
                <a:latin typeface="Cambria" panose="02040503050406030204" pitchFamily="18" charset="0"/>
                <a:ea typeface="Cambria" panose="02040503050406030204" pitchFamily="18" charset="0"/>
              </a:rPr>
              <a:t>version</a:t>
            </a:r>
            <a:r>
              <a:rPr lang="it-IT" sz="3200" dirty="0">
                <a:latin typeface="Cambria" panose="02040503050406030204" pitchFamily="18" charset="0"/>
                <a:ea typeface="Cambria" panose="02040503050406030204" pitchFamily="18" charset="0"/>
              </a:rPr>
              <a:t> of </a:t>
            </a:r>
            <a:r>
              <a:rPr lang="it-IT" sz="3200" dirty="0" err="1">
                <a:latin typeface="Cambria" panose="02040503050406030204" pitchFamily="18" charset="0"/>
                <a:ea typeface="Cambria" panose="02040503050406030204" pitchFamily="18" charset="0"/>
              </a:rPr>
              <a:t>this</a:t>
            </a:r>
            <a:r>
              <a:rPr lang="it-IT" sz="3200" dirty="0">
                <a:latin typeface="Cambria" panose="02040503050406030204" pitchFamily="18" charset="0"/>
                <a:ea typeface="Cambria" panose="02040503050406030204" pitchFamily="18" charset="0"/>
              </a:rPr>
              <a:t> .</a:t>
            </a:r>
            <a:r>
              <a:rPr lang="it-IT" sz="3200" dirty="0" err="1">
                <a:latin typeface="Cambria" panose="02040503050406030204" pitchFamily="18" charset="0"/>
                <a:ea typeface="Cambria" panose="02040503050406030204" pitchFamily="18" charset="0"/>
              </a:rPr>
              <a:t>pptx</a:t>
            </a:r>
            <a:r>
              <a:rPr lang="it-IT" sz="3200" dirty="0">
                <a:latin typeface="Cambria" panose="02040503050406030204" pitchFamily="18" charset="0"/>
                <a:ea typeface="Cambria" panose="02040503050406030204" pitchFamily="18" charset="0"/>
              </a:rPr>
              <a:t> file</a:t>
            </a:r>
            <a:br>
              <a:rPr lang="it-IT" sz="3200" dirty="0">
                <a:latin typeface="Cambria" panose="02040503050406030204" pitchFamily="18" charset="0"/>
                <a:ea typeface="Cambria" panose="02040503050406030204" pitchFamily="18" charset="0"/>
              </a:rPr>
            </a:br>
            <a:r>
              <a:rPr lang="it-IT" sz="3200" dirty="0" err="1">
                <a:latin typeface="Cambria" panose="02040503050406030204" pitchFamily="18" charset="0"/>
                <a:ea typeface="Cambria" panose="02040503050406030204" pitchFamily="18" charset="0"/>
              </a:rPr>
              <a:t>was</a:t>
            </a:r>
            <a:r>
              <a:rPr lang="it-IT" sz="3200" dirty="0">
                <a:latin typeface="Cambria" panose="02040503050406030204" pitchFamily="18" charset="0"/>
                <a:ea typeface="Cambria" panose="02040503050406030204" pitchFamily="18" charset="0"/>
              </a:rPr>
              <a:t> </a:t>
            </a:r>
            <a:r>
              <a:rPr lang="it-IT" sz="3200" dirty="0" err="1">
                <a:latin typeface="Cambria" panose="02040503050406030204" pitchFamily="18" charset="0"/>
                <a:ea typeface="Cambria" panose="02040503050406030204" pitchFamily="18" charset="0"/>
              </a:rPr>
              <a:t>presented</a:t>
            </a:r>
            <a:r>
              <a:rPr lang="it-IT" sz="3200" dirty="0">
                <a:latin typeface="Cambria" panose="02040503050406030204" pitchFamily="18" charset="0"/>
                <a:ea typeface="Cambria" panose="02040503050406030204" pitchFamily="18" charset="0"/>
              </a:rPr>
              <a:t> </a:t>
            </a:r>
            <a:r>
              <a:rPr lang="it-IT" sz="3200" dirty="0" err="1">
                <a:latin typeface="Cambria" panose="02040503050406030204" pitchFamily="18" charset="0"/>
                <a:ea typeface="Cambria" panose="02040503050406030204" pitchFamily="18" charset="0"/>
              </a:rPr>
              <a:t>at</a:t>
            </a:r>
            <a:r>
              <a:rPr lang="it-IT" sz="3200" dirty="0">
                <a:latin typeface="Cambria" panose="02040503050406030204" pitchFamily="18" charset="0"/>
                <a:ea typeface="Cambria" panose="02040503050406030204" pitchFamily="18" charset="0"/>
              </a:rPr>
              <a:t> </a:t>
            </a:r>
            <a:r>
              <a:rPr lang="it-IT" sz="3200">
                <a:latin typeface="Cambria" panose="02040503050406030204" pitchFamily="18" charset="0"/>
                <a:ea typeface="Cambria" panose="02040503050406030204" pitchFamily="18" charset="0"/>
              </a:rPr>
              <a:t>the event:</a:t>
            </a:r>
            <a:endParaRPr lang="it-IT" sz="3200" dirty="0">
              <a:latin typeface="Cambria" panose="02040503050406030204" pitchFamily="18" charset="0"/>
              <a:ea typeface="Cambria" panose="02040503050406030204" pitchFamily="18" charset="0"/>
            </a:endParaRPr>
          </a:p>
        </p:txBody>
      </p:sp>
      <p:pic>
        <p:nvPicPr>
          <p:cNvPr id="4" name="Segnaposto contenuto 3">
            <a:extLst>
              <a:ext uri="{FF2B5EF4-FFF2-40B4-BE49-F238E27FC236}">
                <a16:creationId xmlns:a16="http://schemas.microsoft.com/office/drawing/2014/main" id="{B0B0DD0A-75A8-FB99-382D-E4CAB193BF45}"/>
              </a:ext>
            </a:extLst>
          </p:cNvPr>
          <p:cNvPicPr>
            <a:picLocks noGrp="1" noChangeAspect="1"/>
          </p:cNvPicPr>
          <p:nvPr>
            <p:ph idx="1"/>
          </p:nvPr>
        </p:nvPicPr>
        <p:blipFill>
          <a:blip r:embed="rId2"/>
          <a:stretch>
            <a:fillRect/>
          </a:stretch>
        </p:blipFill>
        <p:spPr>
          <a:xfrm>
            <a:off x="2082759" y="1902940"/>
            <a:ext cx="7654629" cy="4305729"/>
          </a:xfrm>
          <a:prstGeom prst="rect">
            <a:avLst/>
          </a:prstGeom>
        </p:spPr>
      </p:pic>
    </p:spTree>
    <p:extLst>
      <p:ext uri="{BB962C8B-B14F-4D97-AF65-F5344CB8AC3E}">
        <p14:creationId xmlns:p14="http://schemas.microsoft.com/office/powerpoint/2010/main" val="244115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F26F9-AECE-01DB-737A-C24332D86356}"/>
              </a:ext>
            </a:extLst>
          </p:cNvPr>
          <p:cNvSpPr>
            <a:spLocks noGrp="1"/>
          </p:cNvSpPr>
          <p:nvPr>
            <p:ph type="title"/>
          </p:nvPr>
        </p:nvSpPr>
        <p:spPr>
          <a:xfrm>
            <a:off x="838200" y="153192"/>
            <a:ext cx="10515600" cy="1325563"/>
          </a:xfrm>
        </p:spPr>
        <p:txBody>
          <a:bodyPr/>
          <a:lstStyle/>
          <a:p>
            <a:r>
              <a:rPr lang="it-IT" dirty="0">
                <a:latin typeface="Cambria" panose="02040503050406030204" pitchFamily="18" charset="0"/>
                <a:ea typeface="Cambria" panose="02040503050406030204" pitchFamily="18" charset="0"/>
              </a:rPr>
              <a:t>The plot--- </a:t>
            </a:r>
            <a:r>
              <a:rPr lang="it-IT" sz="2800" dirty="0">
                <a:latin typeface="Cambria" panose="02040503050406030204" pitchFamily="18" charset="0"/>
                <a:ea typeface="Cambria" panose="02040503050406030204" pitchFamily="18" charset="0"/>
              </a:rPr>
              <a:t>(Britannica – online </a:t>
            </a:r>
            <a:r>
              <a:rPr lang="it-IT" sz="2800" dirty="0" err="1">
                <a:latin typeface="Cambria" panose="02040503050406030204" pitchFamily="18" charset="0"/>
                <a:ea typeface="Cambria" panose="02040503050406030204" pitchFamily="18" charset="0"/>
              </a:rPr>
              <a:t>Encyclopaedia</a:t>
            </a:r>
            <a:r>
              <a:rPr lang="it-IT" sz="2800" dirty="0">
                <a:latin typeface="Cambria" panose="02040503050406030204" pitchFamily="18" charset="0"/>
                <a:ea typeface="Cambria" panose="02040503050406030204" pitchFamily="18" charset="0"/>
              </a:rPr>
              <a:t> )</a:t>
            </a:r>
          </a:p>
        </p:txBody>
      </p:sp>
      <p:sp>
        <p:nvSpPr>
          <p:cNvPr id="3" name="Segnaposto contenuto 2">
            <a:extLst>
              <a:ext uri="{FF2B5EF4-FFF2-40B4-BE49-F238E27FC236}">
                <a16:creationId xmlns:a16="http://schemas.microsoft.com/office/drawing/2014/main" id="{0E238152-1B89-C645-4AE7-2C56B3D14C80}"/>
              </a:ext>
            </a:extLst>
          </p:cNvPr>
          <p:cNvSpPr>
            <a:spLocks noGrp="1"/>
          </p:cNvSpPr>
          <p:nvPr>
            <p:ph idx="1"/>
          </p:nvPr>
        </p:nvSpPr>
        <p:spPr>
          <a:xfrm>
            <a:off x="580767" y="1478755"/>
            <a:ext cx="10427043" cy="4971472"/>
          </a:xfrm>
        </p:spPr>
        <p:txBody>
          <a:bodyPr>
            <a:noAutofit/>
          </a:bodyPr>
          <a:lstStyle/>
          <a:p>
            <a:r>
              <a:rPr lang="en-GB" sz="1800" dirty="0">
                <a:effectLst/>
                <a:latin typeface="Cambria" panose="02040503050406030204" pitchFamily="18" charset="0"/>
                <a:ea typeface="Cambria" panose="02040503050406030204" pitchFamily="18" charset="0"/>
                <a:cs typeface="Times New Roman" panose="02020603050405020304" pitchFamily="18" charset="0"/>
              </a:rPr>
              <a:t>Bassanio, a noble but penniless Venetian, asks his wealthy merchant friend Antonio for a loan so that Bassanio can undertake a journey to woo the heiress Portia. Antonio, whose money is invested in foreign ventures, borrows the sum from Shylock, a Jewish moneylender, on the condition that, if the loan cannot be repaid in time, Antonio will forfeit a pound of flesh. Antonio is reluctant to do business with Shylock, whom he despises for lending money at interest (unlike Antonio himself, who provides the money for Bassanio without any such financial obligation); Antonio considers that lending at interest violates the very spirit of Christianity. Nevertheless, he needs help in order to be able to assist Bassanio. (...)</a:t>
            </a:r>
            <a:endParaRPr lang="it-IT" sz="1800" dirty="0">
              <a:effectLst/>
              <a:latin typeface="Cambria" panose="02040503050406030204" pitchFamily="18" charset="0"/>
              <a:ea typeface="Cambria" panose="02040503050406030204" pitchFamily="18" charset="0"/>
              <a:cs typeface="Times New Roman" panose="02020603050405020304" pitchFamily="18" charset="0"/>
            </a:endParaRPr>
          </a:p>
          <a:p>
            <a:r>
              <a:rPr lang="en-GB" sz="1800" dirty="0">
                <a:effectLst/>
                <a:latin typeface="Cambria" panose="02040503050406030204" pitchFamily="18" charset="0"/>
                <a:ea typeface="Cambria" panose="02040503050406030204" pitchFamily="18" charset="0"/>
                <a:cs typeface="Times New Roman" panose="02020603050405020304" pitchFamily="18" charset="0"/>
              </a:rPr>
              <a:t>News arrives that Antonio’s ships have been lost at sea. Unable to collect on his loan, Shylock attempts to use justice to enforce a terrible, murderous revenge on Antonio: he demands his pound of flesh. Part of Shylock’s desire for vengeance is motivated by the way in which the Christians of the play have banded together to enable his daughter Jessica to elope from his house, taking with her a substantial portion of his wealth, in order to become the bride of the Christian Lorenzo. Shylock’s revengeful plan is foiled by Portia, disguised as a lawyer, who turns the tables on Shylock by a legal quibble: he must take flesh only, and Shylock must die if any blood is spilled. Thus, the contract is </a:t>
            </a:r>
            <a:r>
              <a:rPr lang="en-GB" sz="1800" dirty="0" err="1">
                <a:effectLst/>
                <a:latin typeface="Cambria" panose="02040503050406030204" pitchFamily="18" charset="0"/>
                <a:ea typeface="Cambria" panose="02040503050406030204" pitchFamily="18" charset="0"/>
                <a:cs typeface="Times New Roman" panose="02020603050405020304" pitchFamily="18" charset="0"/>
              </a:rPr>
              <a:t>canceled</a:t>
            </a:r>
            <a:r>
              <a:rPr lang="en-GB" sz="1800" dirty="0">
                <a:effectLst/>
                <a:latin typeface="Cambria" panose="02040503050406030204" pitchFamily="18" charset="0"/>
                <a:ea typeface="Cambria" panose="02040503050406030204" pitchFamily="18" charset="0"/>
                <a:cs typeface="Times New Roman" panose="02020603050405020304" pitchFamily="18" charset="0"/>
              </a:rPr>
              <a:t>, and Shylock is ordered to give half of his estate to Antonio, who agrees not to take the money if Shylock converts to Christianity and restores his disinherited daughter to his will. Shylock has little choice but to agree. The play ends with the news that, in fact, some of Antonio’s ships have arrived safely.</a:t>
            </a:r>
            <a:endParaRPr lang="it-IT"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1023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CE555-316F-E533-1E22-57FAA4AA6CDD}"/>
              </a:ext>
            </a:extLst>
          </p:cNvPr>
          <p:cNvSpPr>
            <a:spLocks noGrp="1"/>
          </p:cNvSpPr>
          <p:nvPr>
            <p:ph type="title"/>
          </p:nvPr>
        </p:nvSpPr>
        <p:spPr>
          <a:xfrm>
            <a:off x="477730" y="117109"/>
            <a:ext cx="11236540" cy="1325563"/>
          </a:xfrm>
        </p:spPr>
        <p:txBody>
          <a:bodyPr>
            <a:normAutofit/>
          </a:bodyPr>
          <a:lstStyle/>
          <a:p>
            <a:r>
              <a:rPr lang="it-IT" sz="3600" dirty="0" err="1">
                <a:latin typeface="Cambria" panose="02040503050406030204" pitchFamily="18" charset="0"/>
                <a:ea typeface="Cambria" panose="02040503050406030204" pitchFamily="18" charset="0"/>
              </a:rPr>
              <a:t>Quite</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shortly</a:t>
            </a:r>
            <a:r>
              <a:rPr lang="it-IT" sz="3600" dirty="0">
                <a:latin typeface="Cambria" panose="02040503050406030204" pitchFamily="18" charset="0"/>
                <a:ea typeface="Cambria" panose="02040503050406030204" pitchFamily="18" charset="0"/>
              </a:rPr>
              <a:t>: </a:t>
            </a:r>
            <a:r>
              <a:rPr lang="it-IT" sz="3600" dirty="0" err="1">
                <a:latin typeface="Cambria" panose="02040503050406030204" pitchFamily="18" charset="0"/>
                <a:ea typeface="Cambria" panose="02040503050406030204" pitchFamily="18" charset="0"/>
              </a:rPr>
              <a:t>my</a:t>
            </a:r>
            <a:r>
              <a:rPr lang="it-IT" sz="3600" dirty="0">
                <a:latin typeface="Cambria" panose="02040503050406030204" pitchFamily="18" charset="0"/>
                <a:ea typeface="Cambria" panose="02040503050406030204" pitchFamily="18" charset="0"/>
              </a:rPr>
              <a:t> opinion </a:t>
            </a:r>
            <a:r>
              <a:rPr lang="it-IT" sz="3600" dirty="0" err="1">
                <a:latin typeface="Cambria" panose="02040503050406030204" pitchFamily="18" charset="0"/>
                <a:ea typeface="Cambria" panose="02040503050406030204" pitchFamily="18" charset="0"/>
              </a:rPr>
              <a:t>about</a:t>
            </a:r>
            <a:r>
              <a:rPr lang="it-IT" sz="3600" dirty="0">
                <a:latin typeface="Cambria" panose="02040503050406030204" pitchFamily="18" charset="0"/>
                <a:ea typeface="Cambria" panose="02040503050406030204" pitchFamily="18" charset="0"/>
              </a:rPr>
              <a:t> Shakespeare</a:t>
            </a:r>
          </a:p>
        </p:txBody>
      </p:sp>
      <p:sp>
        <p:nvSpPr>
          <p:cNvPr id="3" name="Segnaposto contenuto 2">
            <a:extLst>
              <a:ext uri="{FF2B5EF4-FFF2-40B4-BE49-F238E27FC236}">
                <a16:creationId xmlns:a16="http://schemas.microsoft.com/office/drawing/2014/main" id="{162A5F18-ECA9-F0FA-C355-20F88BF94D7A}"/>
              </a:ext>
            </a:extLst>
          </p:cNvPr>
          <p:cNvSpPr>
            <a:spLocks noGrp="1"/>
          </p:cNvSpPr>
          <p:nvPr>
            <p:ph idx="1"/>
          </p:nvPr>
        </p:nvSpPr>
        <p:spPr>
          <a:xfrm>
            <a:off x="4656438" y="1319105"/>
            <a:ext cx="6558298" cy="5069339"/>
          </a:xfrm>
        </p:spPr>
        <p:txBody>
          <a:bodyPr>
            <a:normAutofit fontScale="92500" lnSpcReduction="10000"/>
          </a:bodyPr>
          <a:lstStyle/>
          <a:p>
            <a:r>
              <a:rPr lang="it-IT" sz="2400" dirty="0">
                <a:latin typeface="Cambria" panose="02040503050406030204" pitchFamily="18" charset="0"/>
                <a:ea typeface="Cambria" panose="02040503050406030204" pitchFamily="18" charset="0"/>
              </a:rPr>
              <a:t>I </a:t>
            </a:r>
            <a:r>
              <a:rPr lang="it-IT" sz="2400" dirty="0" err="1">
                <a:latin typeface="Cambria" panose="02040503050406030204" pitchFamily="18" charset="0"/>
                <a:ea typeface="Cambria" panose="02040503050406030204" pitchFamily="18" charset="0"/>
              </a:rPr>
              <a:t>believe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Shakespeare’s</a:t>
            </a:r>
            <a:r>
              <a:rPr lang="it-IT" sz="2400" dirty="0">
                <a:latin typeface="Cambria" panose="02040503050406030204" pitchFamily="18" charset="0"/>
                <a:ea typeface="Cambria" panose="02040503050406030204" pitchFamily="18" charset="0"/>
              </a:rPr>
              <a:t> works </a:t>
            </a:r>
            <a:r>
              <a:rPr lang="it-IT" sz="2400" dirty="0" err="1">
                <a:latin typeface="Cambria" panose="02040503050406030204" pitchFamily="18" charset="0"/>
                <a:ea typeface="Cambria" panose="02040503050406030204" pitchFamily="18" charset="0"/>
              </a:rPr>
              <a:t>were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written</a:t>
            </a:r>
            <a:r>
              <a:rPr lang="it-IT" sz="2400" dirty="0">
                <a:latin typeface="Cambria" panose="02040503050406030204" pitchFamily="18" charset="0"/>
                <a:ea typeface="Cambria" panose="02040503050406030204" pitchFamily="18" charset="0"/>
              </a:rPr>
              <a:t> by Shakespeare </a:t>
            </a:r>
            <a:r>
              <a:rPr lang="it-IT" sz="2400" dirty="0" err="1">
                <a:latin typeface="Cambria" panose="02040503050406030204" pitchFamily="18" charset="0"/>
                <a:ea typeface="Cambria" panose="02040503050406030204" pitchFamily="18" charset="0"/>
              </a:rPr>
              <a:t>himself</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Francis Bacon, Lord Southampton or Queen Elizabeth Tudor…)</a:t>
            </a:r>
          </a:p>
          <a:p>
            <a:r>
              <a:rPr lang="it-IT" sz="2400" dirty="0">
                <a:latin typeface="Cambria" panose="02040503050406030204" pitchFamily="18" charset="0"/>
                <a:ea typeface="Cambria" panose="02040503050406030204" pitchFamily="18" charset="0"/>
              </a:rPr>
              <a:t>My opinion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Shakespeare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an </a:t>
            </a:r>
            <a:r>
              <a:rPr lang="it-IT" sz="2400" dirty="0" err="1">
                <a:latin typeface="Cambria" panose="02040503050406030204" pitchFamily="18" charset="0"/>
                <a:ea typeface="Cambria" panose="02040503050406030204" pitchFamily="18" charset="0"/>
              </a:rPr>
              <a:t>outstanding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author</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I </a:t>
            </a:r>
            <a:r>
              <a:rPr lang="it-IT" sz="2400" dirty="0" err="1">
                <a:latin typeface="Cambria" panose="02040503050406030204" pitchFamily="18" charset="0"/>
                <a:ea typeface="Cambria" panose="02040503050406030204" pitchFamily="18" charset="0"/>
              </a:rPr>
              <a:t>believe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Shakespeare </a:t>
            </a:r>
            <a:r>
              <a:rPr lang="it-IT" sz="2400" dirty="0" err="1">
                <a:latin typeface="Cambria" panose="02040503050406030204" pitchFamily="18" charset="0"/>
                <a:ea typeface="Cambria" panose="02040503050406030204" pitchFamily="18" charset="0"/>
              </a:rPr>
              <a:t>wrote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plays for the box office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much</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for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art.</a:t>
            </a:r>
          </a:p>
          <a:p>
            <a:r>
              <a:rPr lang="it-IT" sz="2400" dirty="0">
                <a:latin typeface="Cambria" panose="02040503050406030204" pitchFamily="18" charset="0"/>
                <a:ea typeface="Cambria" panose="02040503050406030204" pitchFamily="18" charset="0"/>
              </a:rPr>
              <a:t>I </a:t>
            </a:r>
            <a:r>
              <a:rPr lang="it-IT" sz="2400" dirty="0" err="1">
                <a:latin typeface="Cambria" panose="02040503050406030204" pitchFamily="18" charset="0"/>
                <a:ea typeface="Cambria" panose="02040503050406030204" pitchFamily="18" charset="0"/>
              </a:rPr>
              <a:t>believe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Shakespeare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perfectly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right</a:t>
            </a:r>
            <a:r>
              <a:rPr lang="it-IT" sz="2400" dirty="0">
                <a:latin typeface="Cambria" panose="02040503050406030204" pitchFamily="18" charset="0"/>
                <a:ea typeface="Cambria" panose="02040503050406030204" pitchFamily="18" charset="0"/>
              </a:rPr>
              <a:t> in giving the stories </a:t>
            </a:r>
            <a:r>
              <a:rPr lang="it-IT" sz="2400" dirty="0" err="1">
                <a:latin typeface="Cambria" panose="02040503050406030204" pitchFamily="18" charset="0"/>
                <a:ea typeface="Cambria" panose="02040503050406030204" pitchFamily="18" charset="0"/>
              </a:rPr>
              <a:t>precedence</a:t>
            </a:r>
            <a:r>
              <a:rPr lang="it-IT" sz="2400" dirty="0">
                <a:latin typeface="Cambria" panose="02040503050406030204" pitchFamily="18" charset="0"/>
                <a:ea typeface="Cambria" panose="02040503050406030204" pitchFamily="18" charset="0"/>
              </a:rPr>
              <a:t> over </a:t>
            </a:r>
            <a:r>
              <a:rPr lang="it-IT" sz="2400" dirty="0" err="1">
                <a:latin typeface="Cambria" panose="02040503050406030204" pitchFamily="18" charset="0"/>
                <a:ea typeface="Cambria" panose="02040503050406030204" pitchFamily="18" charset="0"/>
              </a:rPr>
              <a:t>realism</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detail</a:t>
            </a:r>
            <a:r>
              <a:rPr lang="it-IT" sz="2400" dirty="0">
                <a:latin typeface="Cambria" panose="02040503050406030204" pitchFamily="18" charset="0"/>
                <a:ea typeface="Cambria" panose="02040503050406030204" pitchFamily="18" charset="0"/>
              </a:rPr>
              <a:t>.</a:t>
            </a:r>
          </a:p>
          <a:p>
            <a:r>
              <a:rPr lang="it-IT" sz="2400" b="1" dirty="0">
                <a:latin typeface="Cambria" panose="02040503050406030204" pitchFamily="18" charset="0"/>
                <a:ea typeface="Cambria" panose="02040503050406030204" pitchFamily="18" charset="0"/>
              </a:rPr>
              <a:t>So </a:t>
            </a:r>
            <a:r>
              <a:rPr lang="it-IT" sz="2400" b="1" dirty="0" err="1">
                <a:latin typeface="Cambria" panose="02040503050406030204" pitchFamily="18" charset="0"/>
                <a:ea typeface="Cambria" panose="02040503050406030204" pitchFamily="18" charset="0"/>
              </a:rPr>
              <a:t>there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is</a:t>
            </a:r>
            <a:r>
              <a:rPr lang="it-IT" sz="2400" b="1" dirty="0">
                <a:latin typeface="Cambria" panose="02040503050406030204" pitchFamily="18" charset="0"/>
                <a:ea typeface="Cambria" panose="02040503050406030204" pitchFamily="18" charset="0"/>
              </a:rPr>
              <a:t> no </a:t>
            </a:r>
            <a:r>
              <a:rPr lang="it-IT" sz="2400" b="1" dirty="0" err="1">
                <a:latin typeface="Cambria" panose="02040503050406030204" pitchFamily="18" charset="0"/>
                <a:ea typeface="Cambria" panose="02040503050406030204" pitchFamily="18" charset="0"/>
              </a:rPr>
              <a:t>problem</a:t>
            </a:r>
            <a:r>
              <a:rPr lang="it-IT" sz="2400" b="1" dirty="0">
                <a:latin typeface="Cambria" panose="02040503050406030204" pitchFamily="18" charset="0"/>
                <a:ea typeface="Cambria" panose="02040503050406030204" pitchFamily="18" charset="0"/>
              </a:rPr>
              <a:t> from the point of </a:t>
            </a:r>
            <a:r>
              <a:rPr lang="it-IT" sz="2400" b="1" dirty="0" err="1">
                <a:latin typeface="Cambria" panose="02040503050406030204" pitchFamily="18" charset="0"/>
                <a:ea typeface="Cambria" panose="02040503050406030204" pitchFamily="18" charset="0"/>
              </a:rPr>
              <a:t>view</a:t>
            </a:r>
            <a:r>
              <a:rPr lang="it-IT" sz="2400" b="1" dirty="0">
                <a:latin typeface="Cambria" panose="02040503050406030204" pitchFamily="18" charset="0"/>
                <a:ea typeface="Cambria" panose="02040503050406030204" pitchFamily="18" charset="0"/>
              </a:rPr>
              <a:t> of art </a:t>
            </a:r>
            <a:r>
              <a:rPr lang="it-IT" sz="2400" b="1" dirty="0" err="1">
                <a:latin typeface="Cambria" panose="02040503050406030204" pitchFamily="18" charset="0"/>
                <a:ea typeface="Cambria" panose="02040503050406030204" pitchFamily="18" charset="0"/>
              </a:rPr>
              <a:t>if</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most</a:t>
            </a:r>
            <a:r>
              <a:rPr lang="it-IT" sz="2400" b="1" dirty="0">
                <a:latin typeface="Cambria" panose="02040503050406030204" pitchFamily="18" charset="0"/>
                <a:ea typeface="Cambria" panose="02040503050406030204" pitchFamily="18" charset="0"/>
              </a:rPr>
              <a:t> of the </a:t>
            </a:r>
            <a:r>
              <a:rPr lang="it-IT" sz="2400" b="1" dirty="0" err="1">
                <a:latin typeface="Cambria" panose="02040503050406030204" pitchFamily="18" charset="0"/>
                <a:ea typeface="Cambria" panose="02040503050406030204" pitchFamily="18" charset="0"/>
              </a:rPr>
              <a:t>legal</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details</a:t>
            </a:r>
            <a:r>
              <a:rPr lang="it-IT" sz="2400" b="1" dirty="0">
                <a:latin typeface="Cambria" panose="02040503050406030204" pitchFamily="18" charset="0"/>
                <a:ea typeface="Cambria" panose="02040503050406030204" pitchFamily="18" charset="0"/>
              </a:rPr>
              <a:t> in «The Merchant of </a:t>
            </a:r>
            <a:r>
              <a:rPr lang="it-IT" sz="2400" b="1" dirty="0" err="1">
                <a:latin typeface="Cambria" panose="02040503050406030204" pitchFamily="18" charset="0"/>
                <a:ea typeface="Cambria" panose="02040503050406030204" pitchFamily="18" charset="0"/>
              </a:rPr>
              <a:t>Venice</a:t>
            </a:r>
            <a:r>
              <a:rPr lang="it-IT" sz="2400" b="1" dirty="0">
                <a:latin typeface="Cambria" panose="02040503050406030204" pitchFamily="18" charset="0"/>
                <a:ea typeface="Cambria" panose="02040503050406030204" pitchFamily="18" charset="0"/>
              </a:rPr>
              <a:t>» are </a:t>
            </a:r>
            <a:r>
              <a:rPr lang="it-IT" sz="2400" b="1" dirty="0" err="1">
                <a:latin typeface="Cambria" panose="02040503050406030204" pitchFamily="18" charset="0"/>
                <a:ea typeface="Cambria" panose="02040503050406030204" pitchFamily="18" charset="0"/>
              </a:rPr>
              <a:t>completely</a:t>
            </a:r>
            <a:r>
              <a:rPr lang="it-IT" sz="2400" b="1" dirty="0">
                <a:latin typeface="Cambria" panose="02040503050406030204" pitchFamily="18" charset="0"/>
                <a:ea typeface="Cambria" panose="02040503050406030204" pitchFamily="18" charset="0"/>
              </a:rPr>
              <a:t> made up!</a:t>
            </a:r>
          </a:p>
          <a:p>
            <a:endParaRPr lang="it-IT" sz="2400" b="1" dirty="0">
              <a:latin typeface="Cambria" panose="02040503050406030204" pitchFamily="18" charset="0"/>
              <a:ea typeface="Cambria" panose="02040503050406030204" pitchFamily="18" charset="0"/>
            </a:endParaRPr>
          </a:p>
          <a:p>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Let’s</a:t>
            </a:r>
            <a:r>
              <a:rPr lang="it-IT" sz="2400" b="1" dirty="0">
                <a:latin typeface="Cambria" panose="02040503050406030204" pitchFamily="18" charset="0"/>
                <a:ea typeface="Cambria" panose="02040503050406030204" pitchFamily="18" charset="0"/>
              </a:rPr>
              <a:t> go and </a:t>
            </a:r>
            <a:r>
              <a:rPr lang="it-IT" sz="2400" b="1" dirty="0" err="1">
                <a:latin typeface="Cambria" panose="02040503050406030204" pitchFamily="18" charset="0"/>
                <a:ea typeface="Cambria" panose="02040503050406030204" pitchFamily="18" charset="0"/>
              </a:rPr>
              <a:t>have</a:t>
            </a:r>
            <a:r>
              <a:rPr lang="it-IT" sz="2400" b="1" dirty="0">
                <a:latin typeface="Cambria" panose="02040503050406030204" pitchFamily="18" charset="0"/>
                <a:ea typeface="Cambria" panose="02040503050406030204" pitchFamily="18" charset="0"/>
              </a:rPr>
              <a:t> a look … </a:t>
            </a:r>
          </a:p>
          <a:p>
            <a:endParaRPr lang="it-IT" sz="2400" dirty="0">
              <a:latin typeface="Cambria" panose="02040503050406030204" pitchFamily="18" charset="0"/>
              <a:ea typeface="Cambria" panose="02040503050406030204" pitchFamily="18" charset="0"/>
            </a:endParaRPr>
          </a:p>
        </p:txBody>
      </p:sp>
      <p:pic>
        <p:nvPicPr>
          <p:cNvPr id="7" name="Immagine 6">
            <a:extLst>
              <a:ext uri="{FF2B5EF4-FFF2-40B4-BE49-F238E27FC236}">
                <a16:creationId xmlns:a16="http://schemas.microsoft.com/office/drawing/2014/main" id="{0EFE2074-6EEF-F8A1-AC53-54D770CEF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0275">
            <a:off x="9601967" y="5573738"/>
            <a:ext cx="1538563" cy="762000"/>
          </a:xfrm>
          <a:prstGeom prst="rect">
            <a:avLst/>
          </a:prstGeom>
        </p:spPr>
      </p:pic>
      <p:pic>
        <p:nvPicPr>
          <p:cNvPr id="8" name="Immagine 7">
            <a:extLst>
              <a:ext uri="{FF2B5EF4-FFF2-40B4-BE49-F238E27FC236}">
                <a16:creationId xmlns:a16="http://schemas.microsoft.com/office/drawing/2014/main" id="{953EBE8E-4577-6790-3636-DAEFA366E137}"/>
              </a:ext>
            </a:extLst>
          </p:cNvPr>
          <p:cNvPicPr>
            <a:picLocks noChangeAspect="1"/>
          </p:cNvPicPr>
          <p:nvPr/>
        </p:nvPicPr>
        <p:blipFill>
          <a:blip r:embed="rId3"/>
          <a:stretch>
            <a:fillRect/>
          </a:stretch>
        </p:blipFill>
        <p:spPr>
          <a:xfrm>
            <a:off x="477730" y="1319105"/>
            <a:ext cx="3956647" cy="5066215"/>
          </a:xfrm>
          <a:prstGeom prst="rect">
            <a:avLst/>
          </a:prstGeom>
        </p:spPr>
      </p:pic>
    </p:spTree>
    <p:extLst>
      <p:ext uri="{BB962C8B-B14F-4D97-AF65-F5344CB8AC3E}">
        <p14:creationId xmlns:p14="http://schemas.microsoft.com/office/powerpoint/2010/main" val="393584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D9EE9-6917-AEE4-47EB-51EAA3CD32E6}"/>
              </a:ext>
            </a:extLst>
          </p:cNvPr>
          <p:cNvSpPr>
            <a:spLocks noGrp="1"/>
          </p:cNvSpPr>
          <p:nvPr>
            <p:ph type="title"/>
          </p:nvPr>
        </p:nvSpPr>
        <p:spPr/>
        <p:txBody>
          <a:bodyPr>
            <a:normAutofit/>
          </a:bodyPr>
          <a:lstStyle/>
          <a:p>
            <a:r>
              <a:rPr lang="it-IT" sz="3600" dirty="0">
                <a:latin typeface="Cambria" panose="02040503050406030204" pitchFamily="18" charset="0"/>
                <a:ea typeface="Cambria" panose="02040503050406030204" pitchFamily="18" charset="0"/>
              </a:rPr>
              <a:t>One: the </a:t>
            </a:r>
            <a:r>
              <a:rPr lang="it-IT" sz="3600" dirty="0" err="1">
                <a:latin typeface="Cambria" panose="02040503050406030204" pitchFamily="18" charset="0"/>
                <a:ea typeface="Cambria" panose="02040503050406030204" pitchFamily="18" charset="0"/>
              </a:rPr>
              <a:t>contract</a:t>
            </a:r>
            <a:endParaRPr lang="it-IT" sz="3600" dirty="0">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48E360F1-5CB0-6FA6-F9F5-B5C86975165A}"/>
              </a:ext>
            </a:extLst>
          </p:cNvPr>
          <p:cNvSpPr>
            <a:spLocks noGrp="1"/>
          </p:cNvSpPr>
          <p:nvPr>
            <p:ph idx="1"/>
          </p:nvPr>
        </p:nvSpPr>
        <p:spPr>
          <a:xfrm>
            <a:off x="726990" y="1688813"/>
            <a:ext cx="6507889" cy="4315683"/>
          </a:xfrm>
        </p:spPr>
        <p:txBody>
          <a:bodyPr>
            <a:normAutofit lnSpcReduction="10000"/>
          </a:bodyPr>
          <a:lstStyle/>
          <a:p>
            <a:r>
              <a:rPr lang="it-IT" sz="2200" dirty="0" err="1">
                <a:latin typeface="Cambria" panose="02040503050406030204" pitchFamily="18" charset="0"/>
                <a:ea typeface="Cambria" panose="02040503050406030204" pitchFamily="18" charset="0"/>
              </a:rPr>
              <a:t>All</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contracts</a:t>
            </a:r>
            <a:r>
              <a:rPr lang="it-IT" sz="2200" dirty="0">
                <a:latin typeface="Cambria" panose="02040503050406030204" pitchFamily="18" charset="0"/>
                <a:ea typeface="Cambria" panose="02040503050406030204" pitchFamily="18" charset="0"/>
              </a:rPr>
              <a:t> in </a:t>
            </a:r>
            <a:r>
              <a:rPr lang="it-IT" sz="2200" dirty="0" err="1">
                <a:latin typeface="Cambria" panose="02040503050406030204" pitchFamily="18" charset="0"/>
                <a:ea typeface="Cambria" panose="02040503050406030204" pitchFamily="18" charset="0"/>
              </a:rPr>
              <a:t>Venice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were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written</a:t>
            </a:r>
            <a:r>
              <a:rPr lang="it-IT" sz="2200" dirty="0">
                <a:latin typeface="Cambria" panose="02040503050406030204" pitchFamily="18" charset="0"/>
                <a:ea typeface="Cambria" panose="02040503050406030204" pitchFamily="18" charset="0"/>
              </a:rPr>
              <a:t>.</a:t>
            </a:r>
          </a:p>
          <a:p>
            <a:r>
              <a:rPr lang="it-IT" sz="2200" dirty="0" err="1">
                <a:latin typeface="Cambria" panose="02040503050406030204" pitchFamily="18" charset="0"/>
                <a:ea typeface="Cambria" panose="02040503050406030204" pitchFamily="18" charset="0"/>
              </a:rPr>
              <a:t>Most</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Venetians</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were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literate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but</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legal</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deeds</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were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written</a:t>
            </a:r>
            <a:r>
              <a:rPr lang="it-IT" sz="2200" dirty="0">
                <a:latin typeface="Cambria" panose="02040503050406030204" pitchFamily="18" charset="0"/>
                <a:ea typeface="Cambria" panose="02040503050406030204" pitchFamily="18" charset="0"/>
              </a:rPr>
              <a:t> by a </a:t>
            </a:r>
            <a:r>
              <a:rPr lang="it-IT" sz="2200" dirty="0" err="1">
                <a:latin typeface="Cambria" panose="02040503050406030204" pitchFamily="18" charset="0"/>
                <a:ea typeface="Cambria" panose="02040503050406030204" pitchFamily="18" charset="0"/>
              </a:rPr>
              <a:t>notary</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who</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knew</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how</a:t>
            </a:r>
            <a:r>
              <a:rPr lang="it-IT" sz="2200" dirty="0">
                <a:latin typeface="Cambria" panose="02040503050406030204" pitchFamily="18" charset="0"/>
                <a:ea typeface="Cambria" panose="02040503050406030204" pitchFamily="18" charset="0"/>
              </a:rPr>
              <a:t> best to </a:t>
            </a:r>
            <a:r>
              <a:rPr lang="it-IT" sz="2200" dirty="0" err="1">
                <a:latin typeface="Cambria" panose="02040503050406030204" pitchFamily="18" charset="0"/>
                <a:ea typeface="Cambria" panose="02040503050406030204" pitchFamily="18" charset="0"/>
              </a:rPr>
              <a:t>write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them</a:t>
            </a:r>
            <a:r>
              <a:rPr lang="it-IT" sz="2200" dirty="0">
                <a:latin typeface="Cambria" panose="02040503050406030204" pitchFamily="18" charset="0"/>
                <a:ea typeface="Cambria" panose="02040503050406030204" pitchFamily="18" charset="0"/>
              </a:rPr>
              <a:t> down </a:t>
            </a:r>
            <a:r>
              <a:rPr lang="it-IT" sz="2200" dirty="0" err="1">
                <a:latin typeface="Cambria" panose="02040503050406030204" pitchFamily="18" charset="0"/>
                <a:ea typeface="Cambria" panose="02040503050406030204" pitchFamily="18" charset="0"/>
              </a:rPr>
              <a:t>clearly</a:t>
            </a:r>
            <a:r>
              <a:rPr lang="it-IT" sz="2200" dirty="0">
                <a:latin typeface="Cambria" panose="02040503050406030204" pitchFamily="18" charset="0"/>
                <a:ea typeface="Cambria" panose="02040503050406030204" pitchFamily="18" charset="0"/>
              </a:rPr>
              <a:t>.</a:t>
            </a:r>
          </a:p>
          <a:p>
            <a:r>
              <a:rPr lang="it-IT" sz="2200" dirty="0">
                <a:latin typeface="Cambria" panose="02040503050406030204" pitchFamily="18" charset="0"/>
                <a:ea typeface="Cambria" panose="02040503050406030204" pitchFamily="18" charset="0"/>
              </a:rPr>
              <a:t>The </a:t>
            </a:r>
            <a:r>
              <a:rPr lang="it-IT" sz="2200" dirty="0" err="1">
                <a:latin typeface="Cambria" panose="02040503050406030204" pitchFamily="18" charset="0"/>
                <a:ea typeface="Cambria" panose="02040503050406030204" pitchFamily="18" charset="0"/>
              </a:rPr>
              <a:t>Venetian</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notaries</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unlike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those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practicing</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elsewhere</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were</a:t>
            </a:r>
            <a:r>
              <a:rPr lang="it-IT" sz="2200" dirty="0">
                <a:latin typeface="Cambria" panose="02040503050406030204" pitchFamily="18" charset="0"/>
                <a:ea typeface="Cambria" panose="02040503050406030204" pitchFamily="18" charset="0"/>
              </a:rPr>
              <a:t> the </a:t>
            </a:r>
            <a:r>
              <a:rPr lang="it-IT" sz="2200" dirty="0" err="1">
                <a:latin typeface="Cambria" panose="02040503050406030204" pitchFamily="18" charset="0"/>
                <a:ea typeface="Cambria" panose="02040503050406030204" pitchFamily="18" charset="0"/>
              </a:rPr>
              <a:t>parish</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priests</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only</a:t>
            </a:r>
            <a:r>
              <a:rPr lang="it-IT" sz="2200" dirty="0">
                <a:latin typeface="Cambria" panose="02040503050406030204" pitchFamily="18" charset="0"/>
                <a:ea typeface="Cambria" panose="02040503050406030204" pitchFamily="18" charset="0"/>
              </a:rPr>
              <a:t> in the XVI </a:t>
            </a:r>
            <a:r>
              <a:rPr lang="it-IT" sz="2200" dirty="0" err="1">
                <a:latin typeface="Cambria" panose="02040503050406030204" pitchFamily="18" charset="0"/>
                <a:ea typeface="Cambria" panose="02040503050406030204" pitchFamily="18" charset="0"/>
              </a:rPr>
              <a:t>century</a:t>
            </a:r>
            <a:r>
              <a:rPr lang="it-IT" sz="2200" dirty="0">
                <a:latin typeface="Cambria" panose="02040503050406030204" pitchFamily="18" charset="0"/>
                <a:ea typeface="Cambria" panose="02040503050406030204" pitchFamily="18" charset="0"/>
              </a:rPr>
              <a:t> a turnover </a:t>
            </a:r>
            <a:r>
              <a:rPr lang="it-IT" sz="2200" dirty="0" err="1">
                <a:latin typeface="Cambria" panose="02040503050406030204" pitchFamily="18" charset="0"/>
                <a:ea typeface="Cambria" panose="02040503050406030204" pitchFamily="18" charset="0"/>
              </a:rPr>
              <a:t>began</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involving</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secular</a:t>
            </a:r>
            <a:r>
              <a:rPr lang="it-IT" sz="2200" dirty="0">
                <a:latin typeface="Cambria" panose="02040503050406030204" pitchFamily="18" charset="0"/>
                <a:ea typeface="Cambria" panose="02040503050406030204" pitchFamily="18" charset="0"/>
              </a:rPr>
              <a:t> </a:t>
            </a:r>
            <a:r>
              <a:rPr lang="it-IT" sz="2200" dirty="0" err="1">
                <a:latin typeface="Cambria" panose="02040503050406030204" pitchFamily="18" charset="0"/>
                <a:ea typeface="Cambria" panose="02040503050406030204" pitchFamily="18" charset="0"/>
              </a:rPr>
              <a:t>professionals</a:t>
            </a:r>
            <a:r>
              <a:rPr lang="it-IT" sz="2200" dirty="0">
                <a:latin typeface="Cambria" panose="02040503050406030204" pitchFamily="18" charset="0"/>
                <a:ea typeface="Cambria" panose="02040503050406030204" pitchFamily="18" charset="0"/>
              </a:rPr>
              <a:t>.</a:t>
            </a:r>
          </a:p>
          <a:p>
            <a:r>
              <a:rPr lang="it-IT" sz="2200" b="1" dirty="0">
                <a:latin typeface="Cambria" panose="02040503050406030204" pitchFamily="18" charset="0"/>
                <a:ea typeface="Cambria" panose="02040503050406030204" pitchFamily="18" charset="0"/>
              </a:rPr>
              <a:t>No </a:t>
            </a:r>
            <a:r>
              <a:rPr lang="it-IT" sz="2200" b="1" dirty="0" err="1">
                <a:latin typeface="Cambria" panose="02040503050406030204" pitchFamily="18" charset="0"/>
                <a:ea typeface="Cambria" panose="02040503050406030204" pitchFamily="18" charset="0"/>
              </a:rPr>
              <a:t>notary</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especially</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if</a:t>
            </a:r>
            <a:r>
              <a:rPr lang="it-IT" sz="2200" b="1" dirty="0">
                <a:latin typeface="Cambria" panose="02040503050406030204" pitchFamily="18" charset="0"/>
                <a:ea typeface="Cambria" panose="02040503050406030204" pitchFamily="18" charset="0"/>
              </a:rPr>
              <a:t> he </a:t>
            </a:r>
            <a:r>
              <a:rPr lang="it-IT" sz="2200" b="1" dirty="0" err="1">
                <a:latin typeface="Cambria" panose="02040503050406030204" pitchFamily="18" charset="0"/>
                <a:ea typeface="Cambria" panose="02040503050406030204" pitchFamily="18" charset="0"/>
              </a:rPr>
              <a:t>was</a:t>
            </a:r>
            <a:r>
              <a:rPr lang="it-IT" sz="2200" b="1" dirty="0">
                <a:latin typeface="Cambria" panose="02040503050406030204" pitchFamily="18" charset="0"/>
                <a:ea typeface="Cambria" panose="02040503050406030204" pitchFamily="18" charset="0"/>
              </a:rPr>
              <a:t> a </a:t>
            </a:r>
            <a:r>
              <a:rPr lang="it-IT" sz="2200" b="1" dirty="0" err="1">
                <a:latin typeface="Cambria" panose="02040503050406030204" pitchFamily="18" charset="0"/>
                <a:ea typeface="Cambria" panose="02040503050406030204" pitchFamily="18" charset="0"/>
              </a:rPr>
              <a:t>priest</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would</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ever</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have</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assented</a:t>
            </a:r>
            <a:r>
              <a:rPr lang="it-IT" sz="2200" b="1" dirty="0">
                <a:latin typeface="Cambria" panose="02040503050406030204" pitchFamily="18" charset="0"/>
                <a:ea typeface="Cambria" panose="02040503050406030204" pitchFamily="18" charset="0"/>
              </a:rPr>
              <a:t> to a </a:t>
            </a:r>
            <a:r>
              <a:rPr lang="it-IT" sz="2200" b="1" dirty="0" err="1">
                <a:latin typeface="Cambria" panose="02040503050406030204" pitchFamily="18" charset="0"/>
                <a:ea typeface="Cambria" panose="02040503050406030204" pitchFamily="18" charset="0"/>
              </a:rPr>
              <a:t>penal</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clause</a:t>
            </a:r>
            <a:r>
              <a:rPr lang="it-IT" sz="2200" b="1" dirty="0">
                <a:latin typeface="Cambria" panose="02040503050406030204" pitchFamily="18" charset="0"/>
                <a:ea typeface="Cambria" panose="02040503050406030204" pitchFamily="18" charset="0"/>
              </a:rPr>
              <a:t> for the </a:t>
            </a:r>
            <a:r>
              <a:rPr lang="it-IT" sz="2200" b="1" dirty="0" err="1">
                <a:latin typeface="Cambria" panose="02040503050406030204" pitchFamily="18" charset="0"/>
                <a:ea typeface="Cambria" panose="02040503050406030204" pitchFamily="18" charset="0"/>
              </a:rPr>
              <a:t>unfulfilled</a:t>
            </a:r>
            <a:r>
              <a:rPr lang="it-IT" sz="2200" b="1" dirty="0">
                <a:latin typeface="Cambria" panose="02040503050406030204" pitchFamily="18" charset="0"/>
                <a:ea typeface="Cambria" panose="02040503050406030204" pitchFamily="18" charset="0"/>
              </a:rPr>
              <a:t> payment of a </a:t>
            </a:r>
            <a:r>
              <a:rPr lang="it-IT" sz="2200" b="1" dirty="0" err="1">
                <a:latin typeface="Cambria" panose="02040503050406030204" pitchFamily="18" charset="0"/>
                <a:ea typeface="Cambria" panose="02040503050406030204" pitchFamily="18" charset="0"/>
              </a:rPr>
              <a:t>loan</a:t>
            </a:r>
            <a:r>
              <a:rPr lang="it-IT" sz="2200" b="1" dirty="0">
                <a:latin typeface="Cambria" panose="02040503050406030204" pitchFamily="18" charset="0"/>
                <a:ea typeface="Cambria" panose="02040503050406030204" pitchFamily="18" charset="0"/>
              </a:rPr>
              <a:t> in the </a:t>
            </a:r>
            <a:r>
              <a:rPr lang="it-IT" sz="2200" b="1" dirty="0" err="1">
                <a:latin typeface="Cambria" panose="02040503050406030204" pitchFamily="18" charset="0"/>
                <a:ea typeface="Cambria" panose="02040503050406030204" pitchFamily="18" charset="0"/>
              </a:rPr>
              <a:t>form</a:t>
            </a:r>
            <a:r>
              <a:rPr lang="it-IT" sz="2200" b="1" dirty="0">
                <a:latin typeface="Cambria" panose="02040503050406030204" pitchFamily="18" charset="0"/>
                <a:ea typeface="Cambria" panose="02040503050406030204" pitchFamily="18" charset="0"/>
              </a:rPr>
              <a:t> of a pound of human </a:t>
            </a:r>
            <a:r>
              <a:rPr lang="it-IT" sz="2200" b="1" dirty="0" err="1">
                <a:latin typeface="Cambria" panose="02040503050406030204" pitchFamily="18" charset="0"/>
                <a:ea typeface="Cambria" panose="02040503050406030204" pitchFamily="18" charset="0"/>
              </a:rPr>
              <a:t>flesh</a:t>
            </a:r>
            <a:r>
              <a:rPr lang="it-IT" sz="2200" b="1" dirty="0">
                <a:latin typeface="Cambria" panose="02040503050406030204" pitchFamily="18" charset="0"/>
                <a:ea typeface="Cambria" panose="02040503050406030204" pitchFamily="18" charset="0"/>
              </a:rPr>
              <a:t>, </a:t>
            </a:r>
            <a:r>
              <a:rPr lang="it-IT" sz="2200" b="1" dirty="0" err="1">
                <a:latin typeface="Cambria" panose="02040503050406030204" pitchFamily="18" charset="0"/>
                <a:ea typeface="Cambria" panose="02040503050406030204" pitchFamily="18" charset="0"/>
              </a:rPr>
              <a:t>whether</a:t>
            </a:r>
            <a:r>
              <a:rPr lang="it-IT" sz="2200" b="1" dirty="0">
                <a:latin typeface="Cambria" panose="02040503050406030204" pitchFamily="18" charset="0"/>
                <a:ea typeface="Cambria" panose="02040503050406030204" pitchFamily="18" charset="0"/>
              </a:rPr>
              <a:t> Christian of </a:t>
            </a:r>
            <a:r>
              <a:rPr lang="it-IT" sz="2200" b="1" dirty="0" err="1">
                <a:latin typeface="Cambria" panose="02040503050406030204" pitchFamily="18" charset="0"/>
                <a:ea typeface="Cambria" panose="02040503050406030204" pitchFamily="18" charset="0"/>
              </a:rPr>
              <a:t>otherwise</a:t>
            </a:r>
            <a:r>
              <a:rPr lang="it-IT" sz="2200" b="1" dirty="0">
                <a:latin typeface="Cambria" panose="02040503050406030204" pitchFamily="18" charset="0"/>
                <a:ea typeface="Cambria" panose="02040503050406030204" pitchFamily="18" charset="0"/>
              </a:rPr>
              <a:t>!</a:t>
            </a:r>
          </a:p>
          <a:p>
            <a:endParaRPr lang="it-IT" sz="2200" dirty="0">
              <a:latin typeface="Cambria" panose="02040503050406030204" pitchFamily="18" charset="0"/>
              <a:ea typeface="Cambria" panose="02040503050406030204" pitchFamily="18" charset="0"/>
            </a:endParaRPr>
          </a:p>
          <a:p>
            <a:endParaRPr lang="it-IT" sz="22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C4E04ADB-21E4-F006-6EB0-25E8D30B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588" y="855378"/>
            <a:ext cx="3146855" cy="5147243"/>
          </a:xfrm>
          <a:prstGeom prst="rect">
            <a:avLst/>
          </a:prstGeom>
        </p:spPr>
      </p:pic>
    </p:spTree>
    <p:extLst>
      <p:ext uri="{BB962C8B-B14F-4D97-AF65-F5344CB8AC3E}">
        <p14:creationId xmlns:p14="http://schemas.microsoft.com/office/powerpoint/2010/main" val="75585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110CD-87D8-C76B-74A0-D3EF27634DFD}"/>
              </a:ext>
            </a:extLst>
          </p:cNvPr>
          <p:cNvSpPr>
            <a:spLocks noGrp="1"/>
          </p:cNvSpPr>
          <p:nvPr>
            <p:ph type="title"/>
          </p:nvPr>
        </p:nvSpPr>
        <p:spPr>
          <a:xfrm>
            <a:off x="726989" y="394321"/>
            <a:ext cx="10515600" cy="1325563"/>
          </a:xfrm>
        </p:spPr>
        <p:txBody>
          <a:bodyPr/>
          <a:lstStyle/>
          <a:p>
            <a:r>
              <a:rPr lang="it-IT" sz="4400" dirty="0">
                <a:latin typeface="Cambria" panose="02040503050406030204" pitchFamily="18" charset="0"/>
                <a:ea typeface="Cambria" panose="02040503050406030204" pitchFamily="18" charset="0"/>
              </a:rPr>
              <a:t>Two: the </a:t>
            </a:r>
            <a:r>
              <a:rPr lang="it-IT" sz="4400" dirty="0" err="1">
                <a:latin typeface="Cambria" panose="02040503050406030204" pitchFamily="18" charset="0"/>
                <a:ea typeface="Cambria" panose="02040503050406030204" pitchFamily="18" charset="0"/>
              </a:rPr>
              <a:t>unfulfilled</a:t>
            </a:r>
            <a:r>
              <a:rPr lang="it-IT" sz="4400" dirty="0">
                <a:latin typeface="Cambria" panose="02040503050406030204" pitchFamily="18" charset="0"/>
                <a:ea typeface="Cambria" panose="02040503050406030204" pitchFamily="18" charset="0"/>
              </a:rPr>
              <a:t> payment</a:t>
            </a:r>
            <a:endParaRPr lang="it-IT" dirty="0"/>
          </a:p>
        </p:txBody>
      </p:sp>
      <p:sp>
        <p:nvSpPr>
          <p:cNvPr id="3" name="Segnaposto contenuto 2">
            <a:extLst>
              <a:ext uri="{FF2B5EF4-FFF2-40B4-BE49-F238E27FC236}">
                <a16:creationId xmlns:a16="http://schemas.microsoft.com/office/drawing/2014/main" id="{F79880F5-174F-C49F-5024-3AFC1D637176}"/>
              </a:ext>
            </a:extLst>
          </p:cNvPr>
          <p:cNvSpPr>
            <a:spLocks noGrp="1"/>
          </p:cNvSpPr>
          <p:nvPr>
            <p:ph idx="1"/>
          </p:nvPr>
        </p:nvSpPr>
        <p:spPr>
          <a:xfrm>
            <a:off x="5350476" y="1690688"/>
            <a:ext cx="6760381" cy="4055204"/>
          </a:xfrm>
        </p:spPr>
        <p:txBody>
          <a:bodyPr>
            <a:normAutofit fontScale="85000" lnSpcReduction="20000"/>
          </a:bodyPr>
          <a:lstStyle/>
          <a:p>
            <a:r>
              <a:rPr lang="it-IT" dirty="0">
                <a:latin typeface="Cambria" panose="02040503050406030204" pitchFamily="18" charset="0"/>
                <a:ea typeface="Cambria" panose="02040503050406030204" pitchFamily="18" charset="0"/>
              </a:rPr>
              <a:t>Shylock </a:t>
            </a:r>
            <a:r>
              <a:rPr lang="it-IT" dirty="0" err="1">
                <a:latin typeface="Cambria" panose="02040503050406030204" pitchFamily="18" charset="0"/>
                <a:ea typeface="Cambria" panose="02040503050406030204" pitchFamily="18" charset="0"/>
              </a:rPr>
              <a:t>gives</a:t>
            </a:r>
            <a:r>
              <a:rPr lang="it-IT" dirty="0">
                <a:latin typeface="Cambria" panose="02040503050406030204" pitchFamily="18" charset="0"/>
                <a:ea typeface="Cambria" panose="02040503050406030204" pitchFamily="18" charset="0"/>
              </a:rPr>
              <a:t> Antonio a </a:t>
            </a:r>
            <a:r>
              <a:rPr lang="it-IT" dirty="0" err="1">
                <a:latin typeface="Cambria" panose="02040503050406030204" pitchFamily="18" charset="0"/>
                <a:ea typeface="Cambria" panose="02040503050406030204" pitchFamily="18" charset="0"/>
              </a:rPr>
              <a:t>loan</a:t>
            </a:r>
            <a:r>
              <a:rPr lang="it-IT" dirty="0">
                <a:latin typeface="Cambria" panose="02040503050406030204" pitchFamily="18" charset="0"/>
                <a:ea typeface="Cambria" panose="02040503050406030204" pitchFamily="18" charset="0"/>
              </a:rPr>
              <a:t> for 3000 </a:t>
            </a:r>
            <a:r>
              <a:rPr lang="it-IT" dirty="0" err="1">
                <a:latin typeface="Cambria" panose="02040503050406030204" pitchFamily="18" charset="0"/>
                <a:ea typeface="Cambria" panose="02040503050406030204" pitchFamily="18" charset="0"/>
              </a:rPr>
              <a:t>ducats</a:t>
            </a:r>
            <a:r>
              <a:rPr lang="it-IT" dirty="0">
                <a:latin typeface="Cambria" panose="02040503050406030204" pitchFamily="18" charset="0"/>
                <a:ea typeface="Cambria" panose="02040503050406030204" pitchFamily="18" charset="0"/>
              </a:rPr>
              <a:t>. Out of </a:t>
            </a:r>
            <a:r>
              <a:rPr lang="it-IT" dirty="0" err="1">
                <a:latin typeface="Cambria" panose="02040503050406030204" pitchFamily="18" charset="0"/>
                <a:ea typeface="Cambria" panose="02040503050406030204" pitchFamily="18" charset="0"/>
              </a:rPr>
              <a:t>pique</a:t>
            </a:r>
            <a:r>
              <a:rPr lang="it-IT" dirty="0">
                <a:latin typeface="Cambria" panose="02040503050406030204" pitchFamily="18" charset="0"/>
                <a:ea typeface="Cambria" panose="02040503050406030204" pitchFamily="18" charset="0"/>
              </a:rPr>
              <a:t>, he waivers the </a:t>
            </a:r>
            <a:r>
              <a:rPr lang="it-IT" dirty="0" err="1">
                <a:latin typeface="Cambria" panose="02040503050406030204" pitchFamily="18" charset="0"/>
                <a:ea typeface="Cambria" panose="02040503050406030204" pitchFamily="18" charset="0"/>
              </a:rPr>
              <a:t>compensatory</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interest</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usually</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agreed</a:t>
            </a:r>
            <a:r>
              <a:rPr lang="it-IT" dirty="0">
                <a:latin typeface="Cambria" panose="02040503050406030204" pitchFamily="18" charset="0"/>
                <a:ea typeface="Cambria" panose="02040503050406030204" pitchFamily="18" charset="0"/>
              </a:rPr>
              <a:t> and due in </a:t>
            </a:r>
            <a:r>
              <a:rPr lang="it-IT" dirty="0" err="1">
                <a:latin typeface="Cambria" panose="02040503050406030204" pitchFamily="18" charset="0"/>
                <a:ea typeface="Cambria" panose="02040503050406030204" pitchFamily="18" charset="0"/>
              </a:rPr>
              <a:t>addition</a:t>
            </a:r>
            <a:r>
              <a:rPr lang="it-IT" dirty="0">
                <a:latin typeface="Cambria" panose="02040503050406030204" pitchFamily="18" charset="0"/>
                <a:ea typeface="Cambria" panose="02040503050406030204" pitchFamily="18" charset="0"/>
              </a:rPr>
              <a:t> to the capital sum.</a:t>
            </a:r>
          </a:p>
          <a:p>
            <a:r>
              <a:rPr lang="it-IT" dirty="0">
                <a:latin typeface="Cambria" panose="02040503050406030204" pitchFamily="18" charset="0"/>
                <a:ea typeface="Cambria" panose="02040503050406030204" pitchFamily="18" charset="0"/>
              </a:rPr>
              <a:t>On the due date, Antonio </a:t>
            </a:r>
            <a:r>
              <a:rPr lang="it-IT" dirty="0" err="1">
                <a:latin typeface="Cambria" panose="02040503050406030204" pitchFamily="18" charset="0"/>
                <a:ea typeface="Cambria" panose="02040503050406030204" pitchFamily="18" charset="0"/>
              </a:rPr>
              <a:t>finds</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himself</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impecunious</a:t>
            </a:r>
            <a:r>
              <a:rPr lang="it-IT" dirty="0">
                <a:latin typeface="Cambria" panose="02040503050406030204" pitchFamily="18" charset="0"/>
                <a:ea typeface="Cambria" panose="02040503050406030204" pitchFamily="18" charset="0"/>
              </a:rPr>
              <a:t>…</a:t>
            </a:r>
          </a:p>
          <a:p>
            <a:r>
              <a:rPr lang="it-IT" b="1" dirty="0">
                <a:latin typeface="Cambria" panose="02040503050406030204" pitchFamily="18" charset="0"/>
                <a:ea typeface="Cambria" panose="02040503050406030204" pitchFamily="18" charset="0"/>
              </a:rPr>
              <a:t>(</a:t>
            </a:r>
            <a:r>
              <a:rPr lang="it-IT" b="1" dirty="0" err="1">
                <a:latin typeface="Cambria" panose="02040503050406030204" pitchFamily="18" charset="0"/>
                <a:ea typeface="Cambria" panose="02040503050406030204" pitchFamily="18" charset="0"/>
              </a:rPr>
              <a:t>but</a:t>
            </a:r>
            <a:r>
              <a:rPr lang="it-IT" b="1" dirty="0">
                <a:latin typeface="Cambria" panose="02040503050406030204" pitchFamily="18" charset="0"/>
                <a:ea typeface="Cambria" panose="02040503050406030204" pitchFamily="18" charset="0"/>
              </a:rPr>
              <a:t> in </a:t>
            </a:r>
            <a:r>
              <a:rPr lang="it-IT" b="1" dirty="0" err="1">
                <a:latin typeface="Cambria" panose="02040503050406030204" pitchFamily="18" charset="0"/>
                <a:ea typeface="Cambria" panose="02040503050406030204" pitchFamily="18" charset="0"/>
              </a:rPr>
              <a:t>Venice</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it</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was</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not</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only</a:t>
            </a:r>
            <a:r>
              <a:rPr lang="it-IT" b="1" dirty="0">
                <a:latin typeface="Cambria" panose="02040503050406030204" pitchFamily="18" charset="0"/>
                <a:ea typeface="Cambria" panose="02040503050406030204" pitchFamily="18" charset="0"/>
              </a:rPr>
              <a:t> the </a:t>
            </a:r>
            <a:r>
              <a:rPr lang="it-IT" b="1" dirty="0" err="1">
                <a:latin typeface="Cambria" panose="02040503050406030204" pitchFamily="18" charset="0"/>
                <a:ea typeface="Cambria" panose="02040503050406030204" pitchFamily="18" charset="0"/>
              </a:rPr>
              <a:t>Jews</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who</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loaned</a:t>
            </a:r>
            <a:r>
              <a:rPr lang="it-IT" b="1" dirty="0">
                <a:latin typeface="Cambria" panose="02040503050406030204" pitchFamily="18" charset="0"/>
                <a:ea typeface="Cambria" panose="02040503050406030204" pitchFamily="18" charset="0"/>
              </a:rPr>
              <a:t> money: Antonio </a:t>
            </a:r>
            <a:r>
              <a:rPr lang="it-IT" b="1" dirty="0" err="1">
                <a:latin typeface="Cambria" panose="02040503050406030204" pitchFamily="18" charset="0"/>
                <a:ea typeface="Cambria" panose="02040503050406030204" pitchFamily="18" charset="0"/>
              </a:rPr>
              <a:t>could</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have</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found</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someone</a:t>
            </a:r>
            <a:r>
              <a:rPr lang="it-IT" b="1" dirty="0">
                <a:latin typeface="Cambria" panose="02040503050406030204" pitchFamily="18" charset="0"/>
                <a:ea typeface="Cambria" panose="02040503050406030204" pitchFamily="18" charset="0"/>
              </a:rPr>
              <a:t> else to </a:t>
            </a:r>
            <a:r>
              <a:rPr lang="it-IT" b="1" dirty="0" err="1">
                <a:latin typeface="Cambria" panose="02040503050406030204" pitchFamily="18" charset="0"/>
                <a:ea typeface="Cambria" panose="02040503050406030204" pitchFamily="18" charset="0"/>
              </a:rPr>
              <a:t>ask</a:t>
            </a:r>
            <a:r>
              <a:rPr lang="it-IT" b="1" dirty="0">
                <a:latin typeface="Cambria" panose="02040503050406030204" pitchFamily="18" charset="0"/>
                <a:ea typeface="Cambria" panose="02040503050406030204" pitchFamily="18" charset="0"/>
              </a:rPr>
              <a:t> money from).</a:t>
            </a:r>
          </a:p>
          <a:p>
            <a:r>
              <a:rPr lang="it-IT" dirty="0">
                <a:latin typeface="Cambria" panose="02040503050406030204" pitchFamily="18" charset="0"/>
                <a:ea typeface="Cambria" panose="02040503050406030204" pitchFamily="18" charset="0"/>
              </a:rPr>
              <a:t>Shylock </a:t>
            </a:r>
            <a:r>
              <a:rPr lang="it-IT" dirty="0" err="1">
                <a:latin typeface="Cambria" panose="02040503050406030204" pitchFamily="18" charset="0"/>
                <a:ea typeface="Cambria" panose="02040503050406030204" pitchFamily="18" charset="0"/>
              </a:rPr>
              <a:t>sues</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him</a:t>
            </a:r>
            <a:r>
              <a:rPr lang="it-IT" dirty="0">
                <a:latin typeface="Cambria" panose="02040503050406030204" pitchFamily="18" charset="0"/>
                <a:ea typeface="Cambria" panose="02040503050406030204" pitchFamily="18" charset="0"/>
              </a:rPr>
              <a:t> for the </a:t>
            </a:r>
            <a:r>
              <a:rPr lang="it-IT" dirty="0" err="1">
                <a:latin typeface="Cambria" panose="02040503050406030204" pitchFamily="18" charset="0"/>
                <a:ea typeface="Cambria" panose="02040503050406030204" pitchFamily="18" charset="0"/>
              </a:rPr>
              <a:t>unfulfilled</a:t>
            </a:r>
            <a:r>
              <a:rPr lang="it-IT" dirty="0">
                <a:latin typeface="Cambria" panose="02040503050406030204" pitchFamily="18" charset="0"/>
                <a:ea typeface="Cambria" panose="02040503050406030204" pitchFamily="18" charset="0"/>
              </a:rPr>
              <a:t> payment and Antonio </a:t>
            </a:r>
            <a:r>
              <a:rPr lang="it-IT" dirty="0" err="1">
                <a:latin typeface="Cambria" panose="02040503050406030204" pitchFamily="18" charset="0"/>
                <a:ea typeface="Cambria" panose="02040503050406030204" pitchFamily="18" charset="0"/>
              </a:rPr>
              <a:t>is</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apprehended</a:t>
            </a:r>
            <a:r>
              <a:rPr lang="it-IT" dirty="0">
                <a:latin typeface="Cambria" panose="02040503050406030204" pitchFamily="18" charset="0"/>
                <a:ea typeface="Cambria" panose="02040503050406030204" pitchFamily="18" charset="0"/>
              </a:rPr>
              <a:t>, </a:t>
            </a:r>
            <a:r>
              <a:rPr lang="it-IT" dirty="0" err="1">
                <a:latin typeface="Cambria" panose="02040503050406030204" pitchFamily="18" charset="0"/>
                <a:ea typeface="Cambria" panose="02040503050406030204" pitchFamily="18" charset="0"/>
              </a:rPr>
              <a:t>waiting</a:t>
            </a:r>
            <a:r>
              <a:rPr lang="it-IT" dirty="0">
                <a:latin typeface="Cambria" panose="02040503050406030204" pitchFamily="18" charset="0"/>
                <a:ea typeface="Cambria" panose="02040503050406030204" pitchFamily="18" charset="0"/>
              </a:rPr>
              <a:t> for the trial…</a:t>
            </a:r>
          </a:p>
          <a:p>
            <a:r>
              <a:rPr lang="it-IT" b="1" dirty="0">
                <a:latin typeface="Cambria" panose="02040503050406030204" pitchFamily="18" charset="0"/>
                <a:ea typeface="Cambria" panose="02040503050406030204" pitchFamily="18" charset="0"/>
              </a:rPr>
              <a:t>(</a:t>
            </a:r>
            <a:r>
              <a:rPr lang="it-IT" b="1" dirty="0" err="1">
                <a:latin typeface="Cambria" panose="02040503050406030204" pitchFamily="18" charset="0"/>
                <a:ea typeface="Cambria" panose="02040503050406030204" pitchFamily="18" charset="0"/>
              </a:rPr>
              <a:t>but</a:t>
            </a:r>
            <a:r>
              <a:rPr lang="it-IT" b="1" dirty="0">
                <a:latin typeface="Cambria" panose="02040503050406030204" pitchFamily="18" charset="0"/>
                <a:ea typeface="Cambria" panose="02040503050406030204" pitchFamily="18" charset="0"/>
              </a:rPr>
              <a:t> in </a:t>
            </a:r>
            <a:r>
              <a:rPr lang="it-IT" b="1" dirty="0" err="1">
                <a:latin typeface="Cambria" panose="02040503050406030204" pitchFamily="18" charset="0"/>
                <a:ea typeface="Cambria" panose="02040503050406030204" pitchFamily="18" charset="0"/>
              </a:rPr>
              <a:t>Venice</a:t>
            </a:r>
            <a:r>
              <a:rPr lang="it-IT" b="1" dirty="0">
                <a:latin typeface="Cambria" panose="02040503050406030204" pitchFamily="18" charset="0"/>
                <a:ea typeface="Cambria" panose="02040503050406030204" pitchFamily="18" charset="0"/>
              </a:rPr>
              <a:t> preventive </a:t>
            </a:r>
            <a:r>
              <a:rPr lang="it-IT" b="1" dirty="0" err="1">
                <a:latin typeface="Cambria" panose="02040503050406030204" pitchFamily="18" charset="0"/>
                <a:ea typeface="Cambria" panose="02040503050406030204" pitchFamily="18" charset="0"/>
              </a:rPr>
              <a:t>detention</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was</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only</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applied</a:t>
            </a:r>
            <a:r>
              <a:rPr lang="it-IT" b="1" dirty="0">
                <a:latin typeface="Cambria" panose="02040503050406030204" pitchFamily="18" charset="0"/>
                <a:ea typeface="Cambria" panose="02040503050406030204" pitchFamily="18" charset="0"/>
              </a:rPr>
              <a:t> for crimes, </a:t>
            </a:r>
            <a:r>
              <a:rPr lang="it-IT" b="1" dirty="0" err="1">
                <a:latin typeface="Cambria" panose="02040503050406030204" pitchFamily="18" charset="0"/>
                <a:ea typeface="Cambria" panose="02040503050406030204" pitchFamily="18" charset="0"/>
              </a:rPr>
              <a:t>not</a:t>
            </a:r>
            <a:r>
              <a:rPr lang="it-IT" b="1" dirty="0">
                <a:latin typeface="Cambria" panose="02040503050406030204" pitchFamily="18" charset="0"/>
                <a:ea typeface="Cambria" panose="02040503050406030204" pitchFamily="18" charset="0"/>
              </a:rPr>
              <a:t> </a:t>
            </a:r>
            <a:r>
              <a:rPr lang="it-IT" b="1" dirty="0" err="1">
                <a:latin typeface="Cambria" panose="02040503050406030204" pitchFamily="18" charset="0"/>
                <a:ea typeface="Cambria" panose="02040503050406030204" pitchFamily="18" charset="0"/>
              </a:rPr>
              <a:t>debts</a:t>
            </a:r>
            <a:r>
              <a:rPr lang="it-IT" b="1" dirty="0">
                <a:latin typeface="Cambria" panose="02040503050406030204" pitchFamily="18" charset="0"/>
                <a:ea typeface="Cambria" panose="02040503050406030204" pitchFamily="18" charset="0"/>
              </a:rPr>
              <a:t>!)</a:t>
            </a:r>
          </a:p>
        </p:txBody>
      </p:sp>
      <p:pic>
        <p:nvPicPr>
          <p:cNvPr id="5" name="Immagine 4">
            <a:extLst>
              <a:ext uri="{FF2B5EF4-FFF2-40B4-BE49-F238E27FC236}">
                <a16:creationId xmlns:a16="http://schemas.microsoft.com/office/drawing/2014/main" id="{ED94FD4B-4425-3F2E-9202-7DCF278A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89" y="1719884"/>
            <a:ext cx="4646695" cy="3821413"/>
          </a:xfrm>
          <a:prstGeom prst="rect">
            <a:avLst/>
          </a:prstGeom>
        </p:spPr>
      </p:pic>
    </p:spTree>
    <p:extLst>
      <p:ext uri="{BB962C8B-B14F-4D97-AF65-F5344CB8AC3E}">
        <p14:creationId xmlns:p14="http://schemas.microsoft.com/office/powerpoint/2010/main" val="104003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64E1F3-2D76-2487-F0D7-097139601F8D}"/>
              </a:ext>
            </a:extLst>
          </p:cNvPr>
          <p:cNvSpPr>
            <a:spLocks noGrp="1"/>
          </p:cNvSpPr>
          <p:nvPr>
            <p:ph type="title"/>
          </p:nvPr>
        </p:nvSpPr>
        <p:spPr>
          <a:xfrm>
            <a:off x="840258" y="0"/>
            <a:ext cx="10513541" cy="1325563"/>
          </a:xfrm>
        </p:spPr>
        <p:txBody>
          <a:bodyPr/>
          <a:lstStyle/>
          <a:p>
            <a:r>
              <a:rPr lang="it-IT" sz="4400" dirty="0">
                <a:latin typeface="Cambria" panose="02040503050406030204" pitchFamily="18" charset="0"/>
                <a:ea typeface="Cambria" panose="02040503050406030204" pitchFamily="18" charset="0"/>
              </a:rPr>
              <a:t>Three: the doge</a:t>
            </a:r>
            <a:endParaRPr lang="it-IT" dirty="0"/>
          </a:p>
        </p:txBody>
      </p:sp>
      <p:sp>
        <p:nvSpPr>
          <p:cNvPr id="3" name="Segnaposto contenuto 2">
            <a:extLst>
              <a:ext uri="{FF2B5EF4-FFF2-40B4-BE49-F238E27FC236}">
                <a16:creationId xmlns:a16="http://schemas.microsoft.com/office/drawing/2014/main" id="{EA8B0908-2E11-7C10-6A87-4327237C9335}"/>
              </a:ext>
            </a:extLst>
          </p:cNvPr>
          <p:cNvSpPr>
            <a:spLocks noGrp="1"/>
          </p:cNvSpPr>
          <p:nvPr>
            <p:ph idx="1"/>
          </p:nvPr>
        </p:nvSpPr>
        <p:spPr>
          <a:xfrm>
            <a:off x="652849" y="1133647"/>
            <a:ext cx="6785919" cy="5020018"/>
          </a:xfrm>
        </p:spPr>
        <p:txBody>
          <a:bodyPr>
            <a:normAutofit/>
          </a:bodyPr>
          <a:lstStyle/>
          <a:p>
            <a:r>
              <a:rPr lang="it-IT" sz="2400" dirty="0">
                <a:latin typeface="Cambria" panose="02040503050406030204" pitchFamily="18" charset="0"/>
                <a:ea typeface="Cambria" panose="02040503050406030204" pitchFamily="18" charset="0"/>
              </a:rPr>
              <a:t>In «The Merchant of </a:t>
            </a:r>
            <a:r>
              <a:rPr lang="it-IT" sz="2400" dirty="0" err="1">
                <a:latin typeface="Cambria" panose="02040503050406030204" pitchFamily="18" charset="0"/>
                <a:ea typeface="Cambria" panose="02040503050406030204" pitchFamily="18" charset="0"/>
              </a:rPr>
              <a:t>Venice</a:t>
            </a:r>
            <a:r>
              <a:rPr lang="it-IT" sz="2400" dirty="0">
                <a:latin typeface="Cambria" panose="02040503050406030204" pitchFamily="18" charset="0"/>
                <a:ea typeface="Cambria" panose="02040503050406030204" pitchFamily="18" charset="0"/>
              </a:rPr>
              <a:t>», Shakespeare shows the doge in the position of sole </a:t>
            </a:r>
            <a:r>
              <a:rPr lang="it-IT" sz="2400" dirty="0" err="1">
                <a:latin typeface="Cambria" panose="02040503050406030204" pitchFamily="18" charset="0"/>
                <a:ea typeface="Cambria" panose="02040503050406030204" pitchFamily="18" charset="0"/>
              </a:rPr>
              <a:t>judge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invested</a:t>
            </a:r>
            <a:r>
              <a:rPr lang="it-IT" sz="2400" dirty="0">
                <a:latin typeface="Cambria" panose="02040503050406030204" pitchFamily="18" charset="0"/>
                <a:ea typeface="Cambria" panose="02040503050406030204" pitchFamily="18" charset="0"/>
              </a:rPr>
              <a:t> with </a:t>
            </a:r>
            <a:r>
              <a:rPr lang="it-IT" sz="2400" dirty="0" err="1">
                <a:latin typeface="Cambria" panose="02040503050406030204" pitchFamily="18" charset="0"/>
                <a:ea typeface="Cambria" panose="02040503050406030204" pitchFamily="18" charset="0"/>
              </a:rPr>
              <a:t>sovereign</a:t>
            </a:r>
            <a:r>
              <a:rPr lang="it-IT" sz="2400" dirty="0">
                <a:latin typeface="Cambria" panose="02040503050406030204" pitchFamily="18" charset="0"/>
                <a:ea typeface="Cambria" panose="02040503050406030204" pitchFamily="18" charset="0"/>
              </a:rPr>
              <a:t> powers and </a:t>
            </a:r>
            <a:r>
              <a:rPr lang="it-IT" sz="2400" dirty="0" err="1">
                <a:latin typeface="Cambria" panose="02040503050406030204" pitchFamily="18" charset="0"/>
                <a:ea typeface="Cambria" panose="02040503050406030204" pitchFamily="18" charset="0"/>
              </a:rPr>
              <a:t>aiming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applying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them</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according</a:t>
            </a:r>
            <a:r>
              <a:rPr lang="it-IT" sz="2400" dirty="0">
                <a:latin typeface="Cambria" panose="02040503050406030204" pitchFamily="18" charset="0"/>
                <a:ea typeface="Cambria" panose="02040503050406030204" pitchFamily="18" charset="0"/>
              </a:rPr>
              <a:t> to the </a:t>
            </a:r>
            <a:r>
              <a:rPr lang="it-IT" sz="2400" dirty="0" err="1">
                <a:latin typeface="Cambria" panose="02040503050406030204" pitchFamily="18" charset="0"/>
                <a:ea typeface="Cambria" panose="02040503050406030204" pitchFamily="18" charset="0"/>
              </a:rPr>
              <a:t>law</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In reality, the powers of the doge </a:t>
            </a:r>
            <a:r>
              <a:rPr lang="it-IT" sz="2400" dirty="0" err="1">
                <a:latin typeface="Cambria" panose="02040503050406030204" pitchFamily="18" charset="0"/>
                <a:ea typeface="Cambria" panose="02040503050406030204" pitchFamily="18" charset="0"/>
              </a:rPr>
              <a:t>were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strictly</a:t>
            </a:r>
            <a:r>
              <a:rPr lang="it-IT" sz="2400" dirty="0">
                <a:latin typeface="Cambria" panose="02040503050406030204" pitchFamily="18" charset="0"/>
                <a:ea typeface="Cambria" panose="02040503050406030204" pitchFamily="18" charset="0"/>
              </a:rPr>
              <a:t> limited by the rules </a:t>
            </a:r>
            <a:r>
              <a:rPr lang="it-IT" sz="2400" dirty="0" err="1">
                <a:latin typeface="Cambria" panose="02040503050406030204" pitchFamily="18" charset="0"/>
                <a:ea typeface="Cambria" panose="02040503050406030204" pitchFamily="18" charset="0"/>
              </a:rPr>
              <a:t>written</a:t>
            </a:r>
            <a:r>
              <a:rPr lang="it-IT" sz="2400" dirty="0">
                <a:latin typeface="Cambria" panose="02040503050406030204" pitchFamily="18" charset="0"/>
                <a:ea typeface="Cambria" panose="02040503050406030204" pitchFamily="18" charset="0"/>
              </a:rPr>
              <a:t> in the </a:t>
            </a:r>
            <a:r>
              <a:rPr lang="it-IT" sz="2400" dirty="0" err="1">
                <a:latin typeface="Cambria" panose="02040503050406030204" pitchFamily="18" charset="0"/>
                <a:ea typeface="Cambria" panose="02040503050406030204" pitchFamily="18" charset="0"/>
              </a:rPr>
              <a:t>ducal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oath,to</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which</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newly-elected</a:t>
            </a:r>
            <a:r>
              <a:rPr lang="it-IT" sz="2400" dirty="0">
                <a:latin typeface="Cambria" panose="02040503050406030204" pitchFamily="18" charset="0"/>
                <a:ea typeface="Cambria" panose="02040503050406030204" pitchFamily="18" charset="0"/>
              </a:rPr>
              <a:t> doge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bound</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swear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obedience</a:t>
            </a:r>
            <a:r>
              <a:rPr lang="it-IT" sz="2400" dirty="0">
                <a:latin typeface="Cambria" panose="02040503050406030204" pitchFamily="18" charset="0"/>
                <a:ea typeface="Cambria" panose="02040503050406030204" pitchFamily="18" charset="0"/>
              </a:rPr>
              <a:t>: the doge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any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sense</a:t>
            </a:r>
            <a:r>
              <a:rPr lang="it-IT" sz="2400" dirty="0">
                <a:latin typeface="Cambria" panose="02040503050406030204" pitchFamily="18" charset="0"/>
                <a:ea typeface="Cambria" panose="02040503050406030204" pitchFamily="18" charset="0"/>
              </a:rPr>
              <a:t> an </a:t>
            </a:r>
            <a:r>
              <a:rPr lang="it-IT" sz="2400" dirty="0" err="1">
                <a:latin typeface="Cambria" panose="02040503050406030204" pitchFamily="18" charset="0"/>
                <a:ea typeface="Cambria" panose="02040503050406030204" pitchFamily="18" charset="0"/>
              </a:rPr>
              <a:t>absolute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sovereign</a:t>
            </a:r>
            <a:r>
              <a:rPr lang="it-IT" sz="2400" dirty="0">
                <a:latin typeface="Cambria" panose="02040503050406030204" pitchFamily="18" charset="0"/>
                <a:ea typeface="Cambria" panose="02040503050406030204" pitchFamily="18" charset="0"/>
              </a:rPr>
              <a:t>, like the </a:t>
            </a:r>
            <a:r>
              <a:rPr lang="it-IT" sz="2400" dirty="0" err="1">
                <a:latin typeface="Cambria" panose="02040503050406030204" pitchFamily="18" charset="0"/>
                <a:ea typeface="Cambria" panose="02040503050406030204" pitchFamily="18" charset="0"/>
              </a:rPr>
              <a:t>Tudors</a:t>
            </a:r>
            <a:r>
              <a:rPr lang="it-IT" sz="2400" dirty="0">
                <a:latin typeface="Cambria" panose="02040503050406030204" pitchFamily="18" charset="0"/>
                <a:ea typeface="Cambria" panose="02040503050406030204" pitchFamily="18" charset="0"/>
              </a:rPr>
              <a:t> in </a:t>
            </a:r>
            <a:r>
              <a:rPr lang="it-IT" sz="2400" dirty="0" err="1">
                <a:latin typeface="Cambria" panose="02040503050406030204" pitchFamily="18" charset="0"/>
                <a:ea typeface="Cambria" panose="02040503050406030204" pitchFamily="18" charset="0"/>
              </a:rPr>
              <a:t>England</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The doge </a:t>
            </a:r>
            <a:r>
              <a:rPr lang="it-IT" sz="2400" dirty="0" err="1">
                <a:latin typeface="Cambria" panose="02040503050406030204" pitchFamily="18" charset="0"/>
                <a:ea typeface="Cambria" panose="02040503050406030204" pitchFamily="18" charset="0"/>
              </a:rPr>
              <a:t>never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performed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 </a:t>
            </a:r>
            <a:r>
              <a:rPr lang="it-IT" sz="2400" dirty="0" err="1">
                <a:latin typeface="Cambria" panose="02040503050406030204" pitchFamily="18" charset="0"/>
                <a:ea typeface="Cambria" panose="02040503050406030204" pitchFamily="18" charset="0"/>
              </a:rPr>
              <a:t>judge</a:t>
            </a:r>
            <a:r>
              <a:rPr lang="it-IT" sz="2400" dirty="0">
                <a:latin typeface="Cambria" panose="02040503050406030204" pitchFamily="18" charset="0"/>
                <a:ea typeface="Cambria" panose="02040503050406030204" pitchFamily="18" charset="0"/>
              </a:rPr>
              <a:t>! On the opposite, he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forbidden</a:t>
            </a:r>
            <a:r>
              <a:rPr lang="it-IT" sz="2400" dirty="0">
                <a:latin typeface="Cambria" panose="02040503050406030204" pitchFamily="18" charset="0"/>
                <a:ea typeface="Cambria" panose="02040503050406030204" pitchFamily="18" charset="0"/>
              </a:rPr>
              <a:t> from </a:t>
            </a:r>
            <a:r>
              <a:rPr lang="it-IT" sz="2400" dirty="0" err="1">
                <a:latin typeface="Cambria" panose="02040503050406030204" pitchFamily="18" charset="0"/>
                <a:ea typeface="Cambria" panose="02040503050406030204" pitchFamily="18" charset="0"/>
              </a:rPr>
              <a:t>influencing</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decision</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judicial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cases</a:t>
            </a:r>
            <a:r>
              <a:rPr lang="it-IT" sz="2400" dirty="0">
                <a:latin typeface="Cambria" panose="02040503050406030204" pitchFamily="18" charset="0"/>
                <a:ea typeface="Cambria" panose="02040503050406030204" pitchFamily="18" charset="0"/>
              </a:rPr>
              <a:t>.</a:t>
            </a:r>
          </a:p>
        </p:txBody>
      </p:sp>
      <p:pic>
        <p:nvPicPr>
          <p:cNvPr id="5" name="Immagine 4">
            <a:extLst>
              <a:ext uri="{FF2B5EF4-FFF2-40B4-BE49-F238E27FC236}">
                <a16:creationId xmlns:a16="http://schemas.microsoft.com/office/drawing/2014/main" id="{1B093664-DA44-C563-F7E2-7D4B3F463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768" y="159308"/>
            <a:ext cx="4497586" cy="4599804"/>
          </a:xfrm>
          <a:prstGeom prst="rect">
            <a:avLst/>
          </a:prstGeom>
        </p:spPr>
      </p:pic>
      <p:sp>
        <p:nvSpPr>
          <p:cNvPr id="4" name="CasellaDiTesto 3">
            <a:extLst>
              <a:ext uri="{FF2B5EF4-FFF2-40B4-BE49-F238E27FC236}">
                <a16:creationId xmlns:a16="http://schemas.microsoft.com/office/drawing/2014/main" id="{9D18E9CD-831F-F2EE-60A2-0D852E3EC73A}"/>
              </a:ext>
            </a:extLst>
          </p:cNvPr>
          <p:cNvSpPr txBox="1"/>
          <p:nvPr/>
        </p:nvSpPr>
        <p:spPr>
          <a:xfrm>
            <a:off x="7438768" y="4918420"/>
            <a:ext cx="4497586" cy="923330"/>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The </a:t>
            </a:r>
            <a:r>
              <a:rPr lang="it-IT" i="1" dirty="0" err="1">
                <a:latin typeface="Cambria" panose="02040503050406030204" pitchFamily="18" charset="0"/>
                <a:ea typeface="Cambria" panose="02040503050406030204" pitchFamily="18" charset="0"/>
              </a:rPr>
              <a:t>Venetian</a:t>
            </a:r>
            <a:r>
              <a:rPr lang="it-IT" i="1" dirty="0">
                <a:latin typeface="Cambria" panose="02040503050406030204" pitchFamily="18" charset="0"/>
                <a:ea typeface="Cambria" panose="02040503050406030204" pitchFamily="18" charset="0"/>
              </a:rPr>
              <a:t> Justice </a:t>
            </a:r>
            <a:r>
              <a:rPr lang="it-IT" i="1" dirty="0" err="1">
                <a:latin typeface="Cambria" panose="02040503050406030204" pitchFamily="18" charset="0"/>
                <a:ea typeface="Cambria" panose="02040503050406030204" pitchFamily="18" charset="0"/>
              </a:rPr>
              <a:t>is</a:t>
            </a:r>
            <a:r>
              <a:rPr lang="it-IT" i="1" dirty="0">
                <a:latin typeface="Cambria" panose="02040503050406030204" pitchFamily="18" charset="0"/>
                <a:ea typeface="Cambria" panose="02040503050406030204" pitchFamily="18" charset="0"/>
              </a:rPr>
              <a:t> </a:t>
            </a:r>
            <a:r>
              <a:rPr lang="it-IT" i="1" dirty="0" err="1">
                <a:latin typeface="Cambria" panose="02040503050406030204" pitchFamily="18" charset="0"/>
                <a:ea typeface="Cambria" panose="02040503050406030204" pitchFamily="18" charset="0"/>
              </a:rPr>
              <a:t>not</a:t>
            </a:r>
            <a:r>
              <a:rPr lang="it-IT" i="1" dirty="0">
                <a:latin typeface="Cambria" panose="02040503050406030204" pitchFamily="18" charset="0"/>
                <a:ea typeface="Cambria" panose="02040503050406030204" pitchFamily="18" charset="0"/>
              </a:rPr>
              <a:t> blind, </a:t>
            </a:r>
            <a:r>
              <a:rPr lang="it-IT" i="1" dirty="0" err="1">
                <a:latin typeface="Cambria" panose="02040503050406030204" pitchFamily="18" charset="0"/>
                <a:ea typeface="Cambria" panose="02040503050406030204" pitchFamily="18" charset="0"/>
              </a:rPr>
              <a:t>but</a:t>
            </a:r>
            <a:r>
              <a:rPr lang="it-IT" i="1" dirty="0">
                <a:latin typeface="Cambria" panose="02040503050406030204" pitchFamily="18" charset="0"/>
                <a:ea typeface="Cambria" panose="02040503050406030204" pitchFamily="18" charset="0"/>
              </a:rPr>
              <a:t> </a:t>
            </a:r>
            <a:r>
              <a:rPr lang="it-IT" i="1" dirty="0" err="1">
                <a:latin typeface="Cambria" panose="02040503050406030204" pitchFamily="18" charset="0"/>
                <a:ea typeface="Cambria" panose="02040503050406030204" pitchFamily="18" charset="0"/>
              </a:rPr>
              <a:t>instead</a:t>
            </a:r>
            <a:r>
              <a:rPr lang="it-IT" i="1" dirty="0">
                <a:latin typeface="Cambria" panose="02040503050406030204" pitchFamily="18" charset="0"/>
                <a:ea typeface="Cambria" panose="02040503050406030204" pitchFamily="18" charset="0"/>
              </a:rPr>
              <a:t> </a:t>
            </a:r>
            <a:r>
              <a:rPr lang="it-IT" i="1" dirty="0" err="1">
                <a:latin typeface="Cambria" panose="02040503050406030204" pitchFamily="18" charset="0"/>
                <a:ea typeface="Cambria" panose="02040503050406030204" pitchFamily="18" charset="0"/>
              </a:rPr>
              <a:t>very</a:t>
            </a:r>
            <a:r>
              <a:rPr lang="it-IT" i="1" dirty="0">
                <a:latin typeface="Cambria" panose="02040503050406030204" pitchFamily="18" charset="0"/>
                <a:ea typeface="Cambria" panose="02040503050406030204" pitchFamily="18" charset="0"/>
              </a:rPr>
              <a:t> </a:t>
            </a:r>
            <a:r>
              <a:rPr lang="it-IT" i="1" dirty="0" err="1">
                <a:latin typeface="Cambria" panose="02040503050406030204" pitchFamily="18" charset="0"/>
                <a:ea typeface="Cambria" panose="02040503050406030204" pitchFamily="18" charset="0"/>
              </a:rPr>
              <a:t>keen-sighted</a:t>
            </a:r>
            <a:r>
              <a:rPr lang="it-IT" i="1" dirty="0">
                <a:latin typeface="Cambria" panose="02040503050406030204" pitchFamily="18" charset="0"/>
                <a:ea typeface="Cambria" panose="02040503050406030204" pitchFamily="18" charset="0"/>
              </a:rPr>
              <a:t> in </a:t>
            </a:r>
            <a:r>
              <a:rPr lang="it-IT" i="1" dirty="0" err="1">
                <a:latin typeface="Cambria" panose="02040503050406030204" pitchFamily="18" charset="0"/>
                <a:ea typeface="Cambria" panose="02040503050406030204" pitchFamily="18" charset="0"/>
              </a:rPr>
              <a:t>pondering</a:t>
            </a:r>
            <a:r>
              <a:rPr lang="it-IT" i="1" dirty="0">
                <a:latin typeface="Cambria" panose="02040503050406030204" pitchFamily="18" charset="0"/>
                <a:ea typeface="Cambria" panose="02040503050406030204" pitchFamily="18" charset="0"/>
              </a:rPr>
              <a:t> the long-</a:t>
            </a:r>
            <a:r>
              <a:rPr lang="it-IT" i="1" dirty="0" err="1">
                <a:latin typeface="Cambria" panose="02040503050406030204" pitchFamily="18" charset="0"/>
                <a:ea typeface="Cambria" panose="02040503050406030204" pitchFamily="18" charset="0"/>
              </a:rPr>
              <a:t>term</a:t>
            </a:r>
            <a:r>
              <a:rPr lang="it-IT" i="1" dirty="0">
                <a:latin typeface="Cambria" panose="02040503050406030204" pitchFamily="18" charset="0"/>
                <a:ea typeface="Cambria" panose="02040503050406030204" pitchFamily="18" charset="0"/>
              </a:rPr>
              <a:t> </a:t>
            </a:r>
            <a:r>
              <a:rPr lang="it-IT" i="1" dirty="0" err="1">
                <a:latin typeface="Cambria" panose="02040503050406030204" pitchFamily="18" charset="0"/>
                <a:ea typeface="Cambria" panose="02040503050406030204" pitchFamily="18" charset="0"/>
              </a:rPr>
              <a:t>effects</a:t>
            </a:r>
            <a:r>
              <a:rPr lang="it-IT" i="1" dirty="0">
                <a:latin typeface="Cambria" panose="02040503050406030204" pitchFamily="18" charset="0"/>
                <a:ea typeface="Cambria" panose="02040503050406030204" pitchFamily="18" charset="0"/>
              </a:rPr>
              <a:t> of the </a:t>
            </a:r>
            <a:r>
              <a:rPr lang="it-IT" i="1" dirty="0" err="1">
                <a:latin typeface="Cambria" panose="02040503050406030204" pitchFamily="18" charset="0"/>
                <a:ea typeface="Cambria" panose="02040503050406030204" pitchFamily="18" charset="0"/>
              </a:rPr>
              <a:t>decision</a:t>
            </a:r>
            <a:r>
              <a:rPr lang="it-IT"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64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CDC0B-A935-926E-5803-5B257396E423}"/>
              </a:ext>
            </a:extLst>
          </p:cNvPr>
          <p:cNvSpPr>
            <a:spLocks noGrp="1"/>
          </p:cNvSpPr>
          <p:nvPr>
            <p:ph type="title"/>
          </p:nvPr>
        </p:nvSpPr>
        <p:spPr>
          <a:xfrm>
            <a:off x="838200" y="0"/>
            <a:ext cx="10515600" cy="1325563"/>
          </a:xfrm>
        </p:spPr>
        <p:txBody>
          <a:bodyPr/>
          <a:lstStyle/>
          <a:p>
            <a:r>
              <a:rPr lang="it-IT" sz="4400" dirty="0" err="1">
                <a:latin typeface="Cambria" panose="02040503050406030204" pitchFamily="18" charset="0"/>
                <a:ea typeface="Cambria" panose="02040503050406030204" pitchFamily="18" charset="0"/>
              </a:rPr>
              <a:t>Four</a:t>
            </a:r>
            <a:r>
              <a:rPr lang="it-IT" sz="4400" dirty="0">
                <a:latin typeface="Cambria" panose="02040503050406030204" pitchFamily="18" charset="0"/>
                <a:ea typeface="Cambria" panose="02040503050406030204" pitchFamily="18" charset="0"/>
              </a:rPr>
              <a:t>: the Court of Justice</a:t>
            </a:r>
            <a:endParaRPr lang="it-IT" dirty="0"/>
          </a:p>
        </p:txBody>
      </p:sp>
      <p:sp>
        <p:nvSpPr>
          <p:cNvPr id="3" name="Segnaposto contenuto 2">
            <a:extLst>
              <a:ext uri="{FF2B5EF4-FFF2-40B4-BE49-F238E27FC236}">
                <a16:creationId xmlns:a16="http://schemas.microsoft.com/office/drawing/2014/main" id="{A2024057-BC43-1472-7AE8-01D00ECC3A7F}"/>
              </a:ext>
            </a:extLst>
          </p:cNvPr>
          <p:cNvSpPr>
            <a:spLocks noGrp="1"/>
          </p:cNvSpPr>
          <p:nvPr>
            <p:ph idx="1"/>
          </p:nvPr>
        </p:nvSpPr>
        <p:spPr>
          <a:xfrm>
            <a:off x="821725" y="1088660"/>
            <a:ext cx="8454081" cy="2340340"/>
          </a:xfrm>
        </p:spPr>
        <p:txBody>
          <a:bodyPr>
            <a:normAutofit/>
          </a:bodyPr>
          <a:lstStyle/>
          <a:p>
            <a:r>
              <a:rPr lang="it-IT" sz="2400" b="1" dirty="0">
                <a:latin typeface="Cambria" panose="02040503050406030204" pitchFamily="18" charset="0"/>
                <a:ea typeface="Cambria" panose="02040503050406030204" pitchFamily="18" charset="0"/>
              </a:rPr>
              <a:t>The </a:t>
            </a:r>
            <a:r>
              <a:rPr lang="it-IT" sz="2400" b="1" dirty="0" err="1">
                <a:latin typeface="Cambria" panose="02040503050406030204" pitchFamily="18" charset="0"/>
                <a:ea typeface="Cambria" panose="02040503050406030204" pitchFamily="18" charset="0"/>
              </a:rPr>
              <a:t>Venetian</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civil</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Courts</a:t>
            </a:r>
            <a:r>
              <a:rPr lang="it-IT" sz="2400" b="1" dirty="0">
                <a:latin typeface="Cambria" panose="02040503050406030204" pitchFamily="18" charset="0"/>
                <a:ea typeface="Cambria" panose="02040503050406030204" pitchFamily="18" charset="0"/>
              </a:rPr>
              <a:t> in the first degree of </a:t>
            </a:r>
            <a:r>
              <a:rPr lang="it-IT" sz="2400" b="1" dirty="0" err="1">
                <a:latin typeface="Cambria" panose="02040503050406030204" pitchFamily="18" charset="0"/>
                <a:ea typeface="Cambria" panose="02040503050406030204" pitchFamily="18" charset="0"/>
              </a:rPr>
              <a:t>judgment</a:t>
            </a:r>
            <a:r>
              <a:rPr lang="it-IT" sz="2400" b="1" dirty="0">
                <a:latin typeface="Cambria" panose="02040503050406030204" pitchFamily="18" charset="0"/>
                <a:ea typeface="Cambria" panose="02040503050406030204" pitchFamily="18" charset="0"/>
              </a:rPr>
              <a:t> (Corti di Palazzo) </a:t>
            </a:r>
            <a:r>
              <a:rPr lang="it-IT" sz="2400" b="1" dirty="0" err="1">
                <a:latin typeface="Cambria" panose="02040503050406030204" pitchFamily="18" charset="0"/>
                <a:ea typeface="Cambria" panose="02040503050406030204" pitchFamily="18" charset="0"/>
              </a:rPr>
              <a:t>were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composed</a:t>
            </a:r>
            <a:r>
              <a:rPr lang="it-IT" sz="2400" b="1" dirty="0">
                <a:latin typeface="Cambria" panose="02040503050406030204" pitchFamily="18" charset="0"/>
                <a:ea typeface="Cambria" panose="02040503050406030204" pitchFamily="18" charset="0"/>
              </a:rPr>
              <a:t> of </a:t>
            </a:r>
            <a:r>
              <a:rPr lang="it-IT" sz="2400" b="1" dirty="0" err="1">
                <a:latin typeface="Cambria" panose="02040503050406030204" pitchFamily="18" charset="0"/>
                <a:ea typeface="Cambria" panose="02040503050406030204" pitchFamily="18" charset="0"/>
              </a:rPr>
              <a:t>three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judges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elected</a:t>
            </a:r>
            <a:r>
              <a:rPr lang="it-IT" sz="2400" b="1" dirty="0">
                <a:latin typeface="Cambria" panose="02040503050406030204" pitchFamily="18" charset="0"/>
                <a:ea typeface="Cambria" panose="02040503050406030204" pitchFamily="18" charset="0"/>
              </a:rPr>
              <a:t> by the Major </a:t>
            </a:r>
            <a:r>
              <a:rPr lang="it-IT" sz="2400" b="1" dirty="0" err="1">
                <a:latin typeface="Cambria" panose="02040503050406030204" pitchFamily="18" charset="0"/>
                <a:ea typeface="Cambria" panose="02040503050406030204" pitchFamily="18" charset="0"/>
              </a:rPr>
              <a:t>Council</a:t>
            </a:r>
            <a:r>
              <a:rPr lang="it-IT" sz="2400" b="1" dirty="0">
                <a:latin typeface="Cambria" panose="02040503050406030204" pitchFamily="18" charset="0"/>
                <a:ea typeface="Cambria" panose="02040503050406030204" pitchFamily="18" charset="0"/>
              </a:rPr>
              <a:t> for the </a:t>
            </a:r>
            <a:r>
              <a:rPr lang="it-IT" sz="2400" b="1" dirty="0" err="1">
                <a:latin typeface="Cambria" panose="02040503050406030204" pitchFamily="18" charset="0"/>
                <a:ea typeface="Cambria" panose="02040503050406030204" pitchFamily="18" charset="0"/>
              </a:rPr>
              <a:t>term</a:t>
            </a:r>
            <a:r>
              <a:rPr lang="it-IT" sz="2400" b="1" dirty="0">
                <a:latin typeface="Cambria" panose="02040503050406030204" pitchFamily="18" charset="0"/>
                <a:ea typeface="Cambria" panose="02040503050406030204" pitchFamily="18" charset="0"/>
              </a:rPr>
              <a:t> of one </a:t>
            </a:r>
            <a:r>
              <a:rPr lang="it-IT" sz="2400" b="1" dirty="0" err="1">
                <a:latin typeface="Cambria" panose="02040503050406030204" pitchFamily="18" charset="0"/>
                <a:ea typeface="Cambria" panose="02040503050406030204" pitchFamily="18" charset="0"/>
              </a:rPr>
              <a:t>year</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They</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were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assisted</a:t>
            </a:r>
            <a:r>
              <a:rPr lang="it-IT" sz="2400" b="1" dirty="0">
                <a:latin typeface="Cambria" panose="02040503050406030204" pitchFamily="18" charset="0"/>
                <a:ea typeface="Cambria" panose="02040503050406030204" pitchFamily="18" charset="0"/>
              </a:rPr>
              <a:t> by a </a:t>
            </a:r>
            <a:r>
              <a:rPr lang="it-IT" sz="2400" b="1" dirty="0" err="1">
                <a:latin typeface="Cambria" panose="02040503050406030204" pitchFamily="18" charset="0"/>
                <a:ea typeface="Cambria" panose="02040503050406030204" pitchFamily="18" charset="0"/>
              </a:rPr>
              <a:t>secretary</a:t>
            </a:r>
            <a:r>
              <a:rPr lang="it-IT" sz="2400" b="1"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The </a:t>
            </a:r>
            <a:r>
              <a:rPr lang="it-IT" sz="2400" dirty="0" err="1">
                <a:latin typeface="Cambria" panose="02040503050406030204" pitchFamily="18" charset="0"/>
                <a:ea typeface="Cambria" panose="02040503050406030204" pitchFamily="18" charset="0"/>
              </a:rPr>
              <a:t>Courts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operated</a:t>
            </a:r>
            <a:r>
              <a:rPr lang="it-IT" sz="2400" dirty="0">
                <a:latin typeface="Cambria" panose="02040503050406030204" pitchFamily="18" charset="0"/>
                <a:ea typeface="Cambria" panose="02040503050406030204" pitchFamily="18" charset="0"/>
              </a:rPr>
              <a:t> in the </a:t>
            </a:r>
            <a:r>
              <a:rPr lang="it-IT" sz="2400" dirty="0" err="1">
                <a:latin typeface="Cambria" panose="02040503050406030204" pitchFamily="18" charset="0"/>
                <a:ea typeface="Cambria" panose="02040503050406030204" pitchFamily="18" charset="0"/>
              </a:rPr>
              <a:t>Ducal</a:t>
            </a:r>
            <a:r>
              <a:rPr lang="it-IT" sz="2400" dirty="0">
                <a:latin typeface="Cambria" panose="02040503050406030204" pitchFamily="18" charset="0"/>
                <a:ea typeface="Cambria" panose="02040503050406030204" pitchFamily="18" charset="0"/>
              </a:rPr>
              <a:t> Palace, off the </a:t>
            </a:r>
            <a:r>
              <a:rPr lang="it-IT" sz="2400" dirty="0" err="1">
                <a:latin typeface="Cambria" panose="02040503050406030204" pitchFamily="18" charset="0"/>
                <a:ea typeface="Cambria" panose="02040503050406030204" pitchFamily="18" charset="0"/>
              </a:rPr>
              <a:t>courtyard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entered</a:t>
            </a:r>
            <a:r>
              <a:rPr lang="it-IT" sz="2400" dirty="0">
                <a:latin typeface="Cambria" panose="02040503050406030204" pitchFamily="18" charset="0"/>
                <a:ea typeface="Cambria" panose="02040503050406030204" pitchFamily="18" charset="0"/>
              </a:rPr>
              <a:t> from the Porta della Carta.</a:t>
            </a:r>
          </a:p>
          <a:p>
            <a:endParaRPr lang="it-IT" sz="2400" b="1"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D33FEEB1-4BB2-12E4-D2AF-3D01B395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207" y="3592383"/>
            <a:ext cx="4546257" cy="2734276"/>
          </a:xfrm>
          <a:prstGeom prst="rect">
            <a:avLst/>
          </a:prstGeom>
        </p:spPr>
      </p:pic>
      <p:pic>
        <p:nvPicPr>
          <p:cNvPr id="7" name="Immagine 6">
            <a:extLst>
              <a:ext uri="{FF2B5EF4-FFF2-40B4-BE49-F238E27FC236}">
                <a16:creationId xmlns:a16="http://schemas.microsoft.com/office/drawing/2014/main" id="{43C4DA62-BA9E-6A9E-1F53-BB826FAA0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281" y="1088660"/>
            <a:ext cx="2916194" cy="5237999"/>
          </a:xfrm>
          <a:prstGeom prst="rect">
            <a:avLst/>
          </a:prstGeom>
        </p:spPr>
      </p:pic>
      <p:pic>
        <p:nvPicPr>
          <p:cNvPr id="9" name="Immagine 8">
            <a:extLst>
              <a:ext uri="{FF2B5EF4-FFF2-40B4-BE49-F238E27FC236}">
                <a16:creationId xmlns:a16="http://schemas.microsoft.com/office/drawing/2014/main" id="{E2BAAA0E-A44E-36BE-94E4-94CA1EB78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038" y="3781167"/>
            <a:ext cx="3160669" cy="2545492"/>
          </a:xfrm>
          <a:prstGeom prst="rect">
            <a:avLst/>
          </a:prstGeom>
        </p:spPr>
      </p:pic>
    </p:spTree>
    <p:extLst>
      <p:ext uri="{BB962C8B-B14F-4D97-AF65-F5344CB8AC3E}">
        <p14:creationId xmlns:p14="http://schemas.microsoft.com/office/powerpoint/2010/main" val="312117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F4481-C4BD-8388-B70C-61BA21DB5912}"/>
              </a:ext>
            </a:extLst>
          </p:cNvPr>
          <p:cNvSpPr>
            <a:spLocks noGrp="1"/>
          </p:cNvSpPr>
          <p:nvPr>
            <p:ph type="title"/>
          </p:nvPr>
        </p:nvSpPr>
        <p:spPr>
          <a:xfrm>
            <a:off x="751702" y="18255"/>
            <a:ext cx="10515600" cy="1074437"/>
          </a:xfrm>
        </p:spPr>
        <p:txBody>
          <a:bodyPr/>
          <a:lstStyle/>
          <a:p>
            <a:r>
              <a:rPr lang="it-IT" sz="4400" dirty="0" err="1">
                <a:latin typeface="Cambria" panose="02040503050406030204" pitchFamily="18" charset="0"/>
                <a:ea typeface="Cambria" panose="02040503050406030204" pitchFamily="18" charset="0"/>
              </a:rPr>
              <a:t>Four</a:t>
            </a:r>
            <a:r>
              <a:rPr lang="it-IT" sz="4400" dirty="0">
                <a:latin typeface="Cambria" panose="02040503050406030204" pitchFamily="18" charset="0"/>
                <a:ea typeface="Cambria" panose="02040503050406030204" pitchFamily="18" charset="0"/>
              </a:rPr>
              <a:t>, addendum: </a:t>
            </a:r>
            <a:r>
              <a:rPr lang="it-IT" sz="4400" dirty="0" err="1">
                <a:latin typeface="Cambria" panose="02040503050406030204" pitchFamily="18" charset="0"/>
                <a:ea typeface="Cambria" panose="02040503050406030204" pitchFamily="18" charset="0"/>
              </a:rPr>
              <a:t>which</a:t>
            </a:r>
            <a:r>
              <a:rPr lang="it-IT" sz="4400" dirty="0">
                <a:latin typeface="Cambria" panose="02040503050406030204" pitchFamily="18" charset="0"/>
                <a:ea typeface="Cambria" panose="02040503050406030204" pitchFamily="18" charset="0"/>
              </a:rPr>
              <a:t> of the </a:t>
            </a:r>
            <a:r>
              <a:rPr lang="it-IT" sz="4400" dirty="0" err="1">
                <a:latin typeface="Cambria" panose="02040503050406030204" pitchFamily="18" charset="0"/>
                <a:ea typeface="Cambria" panose="02040503050406030204" pitchFamily="18" charset="0"/>
              </a:rPr>
              <a:t>Courts</a:t>
            </a:r>
            <a:r>
              <a:rPr lang="it-IT" sz="4400" dirty="0">
                <a:latin typeface="Cambria" panose="02040503050406030204" pitchFamily="18" charset="0"/>
                <a:ea typeface="Cambria" panose="02040503050406030204" pitchFamily="18" charset="0"/>
              </a:rPr>
              <a:t>?</a:t>
            </a:r>
            <a:endParaRPr lang="it-IT" dirty="0"/>
          </a:p>
        </p:txBody>
      </p:sp>
      <p:sp>
        <p:nvSpPr>
          <p:cNvPr id="3" name="Segnaposto contenuto 2">
            <a:extLst>
              <a:ext uri="{FF2B5EF4-FFF2-40B4-BE49-F238E27FC236}">
                <a16:creationId xmlns:a16="http://schemas.microsoft.com/office/drawing/2014/main" id="{E61E03D9-09C7-8DEC-FF40-FE9A0E3A68CD}"/>
              </a:ext>
            </a:extLst>
          </p:cNvPr>
          <p:cNvSpPr>
            <a:spLocks noGrp="1"/>
          </p:cNvSpPr>
          <p:nvPr>
            <p:ph idx="1"/>
          </p:nvPr>
        </p:nvSpPr>
        <p:spPr>
          <a:xfrm>
            <a:off x="751702" y="1092692"/>
            <a:ext cx="10515600" cy="5271038"/>
          </a:xfrm>
        </p:spPr>
        <p:txBody>
          <a:bodyPr>
            <a:normAutofit lnSpcReduction="10000"/>
          </a:bodyPr>
          <a:lstStyle/>
          <a:p>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 </a:t>
            </a:r>
            <a:r>
              <a:rPr lang="it-IT" sz="2400" dirty="0" err="1">
                <a:latin typeface="Cambria" panose="02040503050406030204" pitchFamily="18" charset="0"/>
                <a:ea typeface="Cambria" panose="02040503050406030204" pitchFamily="18" charset="0"/>
              </a:rPr>
              <a:t>foreigner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suing</a:t>
            </a:r>
            <a:r>
              <a:rPr lang="it-IT" sz="2400" dirty="0">
                <a:latin typeface="Cambria" panose="02040503050406030204" pitchFamily="18" charset="0"/>
                <a:ea typeface="Cambria" panose="02040503050406030204" pitchFamily="18" charset="0"/>
              </a:rPr>
              <a:t> a </a:t>
            </a:r>
            <a:r>
              <a:rPr lang="it-IT" sz="2400" dirty="0" err="1">
                <a:latin typeface="Cambria" panose="02040503050406030204" pitchFamily="18" charset="0"/>
                <a:ea typeface="Cambria" panose="02040503050406030204" pitchFamily="18" charset="0"/>
              </a:rPr>
              <a:t>citizen</a:t>
            </a:r>
            <a:r>
              <a:rPr lang="it-IT" sz="2400" dirty="0">
                <a:latin typeface="Cambria" panose="02040503050406030204" pitchFamily="18" charset="0"/>
                <a:ea typeface="Cambria" panose="02040503050406030204" pitchFamily="18" charset="0"/>
              </a:rPr>
              <a:t>, Shylock </a:t>
            </a:r>
            <a:r>
              <a:rPr lang="it-IT" sz="2400" dirty="0" err="1">
                <a:latin typeface="Cambria" panose="02040503050406030204" pitchFamily="18" charset="0"/>
                <a:ea typeface="Cambria" panose="02040503050406030204" pitchFamily="18" charset="0"/>
              </a:rPr>
              <a:t>would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likely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present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complaint</a:t>
            </a:r>
            <a:r>
              <a:rPr lang="it-IT" sz="2400" dirty="0">
                <a:latin typeface="Cambria" panose="02040503050406030204" pitchFamily="18" charset="0"/>
                <a:ea typeface="Cambria" panose="02040503050406030204" pitchFamily="18" charset="0"/>
              </a:rPr>
              <a:t> to the Curia del Forestier.</a:t>
            </a:r>
          </a:p>
          <a:p>
            <a:r>
              <a:rPr lang="it-IT" sz="2400" dirty="0" err="1">
                <a:latin typeface="Cambria" panose="02040503050406030204" pitchFamily="18" charset="0"/>
                <a:ea typeface="Cambria" panose="02040503050406030204" pitchFamily="18" charset="0"/>
              </a:rPr>
              <a:t>However</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capitular</a:t>
            </a:r>
            <a:r>
              <a:rPr lang="it-IT" sz="2400" dirty="0">
                <a:latin typeface="Cambria" panose="02040503050406030204" pitchFamily="18" charset="0"/>
                <a:ea typeface="Cambria" panose="02040503050406030204" pitchFamily="18" charset="0"/>
              </a:rPr>
              <a:t> of Forestier (like </a:t>
            </a:r>
            <a:r>
              <a:rPr lang="it-IT" sz="2400" dirty="0" err="1">
                <a:latin typeface="Cambria" panose="02040503050406030204" pitchFamily="18" charset="0"/>
                <a:ea typeface="Cambria" panose="02040503050406030204" pitchFamily="18" charset="0"/>
              </a:rPr>
              <a:t>those</a:t>
            </a:r>
            <a:r>
              <a:rPr lang="it-IT" sz="2400" dirty="0">
                <a:latin typeface="Cambria" panose="02040503050406030204" pitchFamily="18" charset="0"/>
                <a:ea typeface="Cambria" panose="02040503050406030204" pitchFamily="18" charset="0"/>
              </a:rPr>
              <a:t> of the </a:t>
            </a:r>
            <a:r>
              <a:rPr lang="it-IT" sz="2400" dirty="0" err="1">
                <a:latin typeface="Cambria" panose="02040503050406030204" pitchFamily="18" charset="0"/>
                <a:ea typeface="Cambria" panose="02040503050406030204" pitchFamily="18" charset="0"/>
              </a:rPr>
              <a:t>other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Courts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forbids</a:t>
            </a:r>
            <a:r>
              <a:rPr lang="it-IT" sz="2400" dirty="0">
                <a:latin typeface="Cambria" panose="02040503050406030204" pitchFamily="18" charset="0"/>
                <a:ea typeface="Cambria" panose="02040503050406030204" pitchFamily="18" charset="0"/>
              </a:rPr>
              <a:t> to decide </a:t>
            </a:r>
            <a:r>
              <a:rPr lang="it-IT" sz="2400" dirty="0" err="1">
                <a:latin typeface="Cambria" panose="02040503050406030204" pitchFamily="18" charset="0"/>
                <a:ea typeface="Cambria" panose="02040503050406030204" pitchFamily="18" charset="0"/>
              </a:rPr>
              <a:t>unless</a:t>
            </a:r>
            <a:r>
              <a:rPr lang="it-IT" sz="2400" dirty="0">
                <a:latin typeface="Cambria" panose="02040503050406030204" pitchFamily="18" charset="0"/>
                <a:ea typeface="Cambria" panose="02040503050406030204" pitchFamily="18" charset="0"/>
              </a:rPr>
              <a:t> by </a:t>
            </a:r>
            <a:r>
              <a:rPr lang="it-IT" sz="2400" dirty="0" err="1">
                <a:latin typeface="Cambria" panose="02040503050406030204" pitchFamily="18" charset="0"/>
                <a:ea typeface="Cambria" panose="02040503050406030204" pitchFamily="18" charset="0"/>
              </a:rPr>
              <a:t>applying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already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existing</a:t>
            </a:r>
            <a:r>
              <a:rPr lang="it-IT" sz="2400" dirty="0">
                <a:latin typeface="Cambria" panose="02040503050406030204" pitchFamily="18" charset="0"/>
                <a:ea typeface="Cambria" panose="02040503050406030204" pitchFamily="18" charset="0"/>
              </a:rPr>
              <a:t> rules… </a:t>
            </a:r>
            <a:r>
              <a:rPr lang="it-IT" sz="2400" dirty="0" err="1">
                <a:latin typeface="Cambria" panose="02040503050406030204" pitchFamily="18" charset="0"/>
                <a:ea typeface="Cambria" panose="02040503050406030204" pitchFamily="18" charset="0"/>
              </a:rPr>
              <a:t>but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there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no rule </a:t>
            </a:r>
            <a:r>
              <a:rPr lang="it-IT" sz="2400" dirty="0" err="1">
                <a:latin typeface="Cambria" panose="02040503050406030204" pitchFamily="18" charset="0"/>
                <a:ea typeface="Cambria" panose="02040503050406030204" pitchFamily="18" charset="0"/>
              </a:rPr>
              <a:t>contemplating</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such</a:t>
            </a:r>
            <a:r>
              <a:rPr lang="it-IT" sz="2400" dirty="0">
                <a:latin typeface="Cambria" panose="02040503050406030204" pitchFamily="18" charset="0"/>
                <a:ea typeface="Cambria" panose="02040503050406030204" pitchFamily="18" charset="0"/>
              </a:rPr>
              <a:t> a penalty </a:t>
            </a:r>
            <a:r>
              <a:rPr lang="it-IT" sz="2400" dirty="0" err="1">
                <a:latin typeface="Cambria" panose="02040503050406030204" pitchFamily="18" charset="0"/>
                <a:ea typeface="Cambria" panose="02040503050406030204" pitchFamily="18" charset="0"/>
              </a:rPr>
              <a:t>clause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Shylock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demanding</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So the </a:t>
            </a:r>
            <a:r>
              <a:rPr lang="it-IT" sz="2400" dirty="0" err="1">
                <a:latin typeface="Cambria" panose="02040503050406030204" pitchFamily="18" charset="0"/>
                <a:ea typeface="Cambria" panose="02040503050406030204" pitchFamily="18" charset="0"/>
              </a:rPr>
              <a:t>complaint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would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probably</a:t>
            </a:r>
            <a:r>
              <a:rPr lang="it-IT" sz="2400" dirty="0">
                <a:latin typeface="Cambria" panose="02040503050406030204" pitchFamily="18" charset="0"/>
                <a:ea typeface="Cambria" panose="02040503050406030204" pitchFamily="18" charset="0"/>
              </a:rPr>
              <a:t> be </a:t>
            </a:r>
            <a:r>
              <a:rPr lang="it-IT" sz="2400" dirty="0" err="1">
                <a:latin typeface="Cambria" panose="02040503050406030204" pitchFamily="18" charset="0"/>
                <a:ea typeface="Cambria" panose="02040503050406030204" pitchFamily="18" charset="0"/>
              </a:rPr>
              <a:t>sent</a:t>
            </a:r>
            <a:r>
              <a:rPr lang="it-IT" sz="2400" dirty="0">
                <a:latin typeface="Cambria" panose="02040503050406030204" pitchFamily="18" charset="0"/>
                <a:ea typeface="Cambria" panose="02040503050406030204" pitchFamily="18" charset="0"/>
              </a:rPr>
              <a:t> to the Curia di </a:t>
            </a:r>
            <a:r>
              <a:rPr lang="it-IT" sz="2400" dirty="0" err="1">
                <a:latin typeface="Cambria" panose="02040503050406030204" pitchFamily="18" charset="0"/>
                <a:ea typeface="Cambria" panose="02040503050406030204" pitchFamily="18" charset="0"/>
              </a:rPr>
              <a:t>Petizion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instituted</a:t>
            </a:r>
            <a:r>
              <a:rPr lang="it-IT" sz="2400" dirty="0">
                <a:latin typeface="Cambria" panose="02040503050406030204" pitchFamily="18" charset="0"/>
                <a:ea typeface="Cambria" panose="02040503050406030204" pitchFamily="18" charset="0"/>
              </a:rPr>
              <a:t> in 1244 to </a:t>
            </a:r>
            <a:r>
              <a:rPr lang="it-IT" sz="2400" dirty="0" err="1">
                <a:latin typeface="Cambria" panose="02040503050406030204" pitchFamily="18" charset="0"/>
                <a:ea typeface="Cambria" panose="02040503050406030204" pitchFamily="18" charset="0"/>
              </a:rPr>
              <a:t>relieve</a:t>
            </a:r>
            <a:r>
              <a:rPr lang="it-IT" sz="2400" dirty="0">
                <a:latin typeface="Cambria" panose="02040503050406030204" pitchFamily="18" charset="0"/>
                <a:ea typeface="Cambria" panose="02040503050406030204" pitchFamily="18" charset="0"/>
              </a:rPr>
              <a:t> the Minor </a:t>
            </a:r>
            <a:r>
              <a:rPr lang="it-IT" sz="2400" dirty="0" err="1">
                <a:latin typeface="Cambria" panose="02040503050406030204" pitchFamily="18" charset="0"/>
                <a:ea typeface="Cambria" panose="02040503050406030204" pitchFamily="18" charset="0"/>
              </a:rPr>
              <a:t>Council</a:t>
            </a:r>
            <a:r>
              <a:rPr lang="it-IT" sz="2400" dirty="0">
                <a:latin typeface="Cambria" panose="02040503050406030204" pitchFamily="18" charset="0"/>
                <a:ea typeface="Cambria" panose="02040503050406030204" pitchFamily="18" charset="0"/>
              </a:rPr>
              <a:t> from the </a:t>
            </a:r>
            <a:r>
              <a:rPr lang="it-IT" sz="2400" dirty="0" err="1">
                <a:latin typeface="Cambria" panose="02040503050406030204" pitchFamily="18" charset="0"/>
                <a:ea typeface="Cambria" panose="02040503050406030204" pitchFamily="18" charset="0"/>
              </a:rPr>
              <a:t>decision</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unregulated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cases</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The </a:t>
            </a:r>
            <a:r>
              <a:rPr lang="it-IT" sz="2400" dirty="0" err="1">
                <a:latin typeface="Cambria" panose="02040503050406030204" pitchFamily="18" charset="0"/>
                <a:ea typeface="Cambria" panose="02040503050406030204" pitchFamily="18" charset="0"/>
              </a:rPr>
              <a:t>capitular</a:t>
            </a:r>
            <a:r>
              <a:rPr lang="it-IT" sz="2400" dirty="0">
                <a:latin typeface="Cambria" panose="02040503050406030204" pitchFamily="18" charset="0"/>
                <a:ea typeface="Cambria" panose="02040503050406030204" pitchFamily="18" charset="0"/>
              </a:rPr>
              <a:t> of </a:t>
            </a:r>
            <a:r>
              <a:rPr lang="it-IT" sz="2400" dirty="0" err="1">
                <a:latin typeface="Cambria" panose="02040503050406030204" pitchFamily="18" charset="0"/>
                <a:ea typeface="Cambria" panose="02040503050406030204" pitchFamily="18" charset="0"/>
              </a:rPr>
              <a:t>Petizion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gives</a:t>
            </a:r>
            <a:r>
              <a:rPr lang="it-IT" sz="2400" dirty="0">
                <a:latin typeface="Cambria" panose="02040503050406030204" pitchFamily="18" charset="0"/>
                <a:ea typeface="Cambria" panose="02040503050406030204" pitchFamily="18" charset="0"/>
              </a:rPr>
              <a:t> the power to solve </a:t>
            </a:r>
            <a:r>
              <a:rPr lang="it-IT" sz="2400" dirty="0" err="1">
                <a:latin typeface="Cambria" panose="02040503050406030204" pitchFamily="18" charset="0"/>
                <a:ea typeface="Cambria" panose="02040503050406030204" pitchFamily="18" charset="0"/>
              </a:rPr>
              <a:t>cases</a:t>
            </a:r>
            <a:r>
              <a:rPr lang="it-IT" sz="2400" dirty="0">
                <a:latin typeface="Cambria" panose="02040503050406030204" pitchFamily="18" charset="0"/>
                <a:ea typeface="Cambria" panose="02040503050406030204" pitchFamily="18" charset="0"/>
              </a:rPr>
              <a:t> </a:t>
            </a:r>
            <a:r>
              <a:rPr lang="it-IT" sz="2400" i="1" dirty="0">
                <a:latin typeface="Cambria" panose="02040503050406030204" pitchFamily="18" charset="0"/>
                <a:ea typeface="Cambria" panose="02040503050406030204" pitchFamily="18" charset="0"/>
              </a:rPr>
              <a:t>per </a:t>
            </a:r>
            <a:r>
              <a:rPr lang="it-IT" sz="2400" i="1" dirty="0" err="1">
                <a:latin typeface="Cambria" panose="02040503050406030204" pitchFamily="18" charset="0"/>
                <a:ea typeface="Cambria" panose="02040503050406030204" pitchFamily="18" charset="0"/>
              </a:rPr>
              <a:t>iustitiam</a:t>
            </a:r>
            <a:r>
              <a:rPr lang="it-IT" sz="2400" i="1" dirty="0">
                <a:latin typeface="Cambria" panose="02040503050406030204" pitchFamily="18" charset="0"/>
                <a:ea typeface="Cambria" panose="02040503050406030204" pitchFamily="18" charset="0"/>
              </a:rPr>
              <a:t>, </a:t>
            </a:r>
            <a:r>
              <a:rPr lang="it-IT" sz="2400" i="1" dirty="0" err="1">
                <a:latin typeface="Cambria" panose="02040503050406030204" pitchFamily="18" charset="0"/>
                <a:ea typeface="Cambria" panose="02040503050406030204" pitchFamily="18" charset="0"/>
              </a:rPr>
              <a:t>laudum</a:t>
            </a:r>
            <a:r>
              <a:rPr lang="it-IT" sz="2400" i="1" dirty="0">
                <a:latin typeface="Cambria" panose="02040503050406030204" pitchFamily="18" charset="0"/>
                <a:ea typeface="Cambria" panose="02040503050406030204" pitchFamily="18" charset="0"/>
              </a:rPr>
              <a:t> et </a:t>
            </a:r>
            <a:r>
              <a:rPr lang="it-IT" sz="2400" i="1" dirty="0" err="1">
                <a:latin typeface="Cambria" panose="02040503050406030204" pitchFamily="18" charset="0"/>
                <a:ea typeface="Cambria" panose="02040503050406030204" pitchFamily="18" charset="0"/>
              </a:rPr>
              <a:t>arbitrium</a:t>
            </a:r>
            <a:r>
              <a:rPr lang="it-IT" sz="2400" i="1"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a:t>
            </a:r>
            <a:r>
              <a:rPr lang="it-IT" sz="2400" dirty="0" err="1">
                <a:latin typeface="Cambria" panose="02040503050406030204" pitchFamily="18" charset="0"/>
                <a:ea typeface="Cambria" panose="02040503050406030204" pitchFamily="18" charset="0"/>
              </a:rPr>
              <a:t>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means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that</a:t>
            </a:r>
            <a:r>
              <a:rPr lang="it-IT" sz="2400" dirty="0">
                <a:latin typeface="Cambria" panose="02040503050406030204" pitchFamily="18" charset="0"/>
                <a:ea typeface="Cambria" panose="02040503050406030204" pitchFamily="18" charset="0"/>
              </a:rPr>
              <a:t>, </a:t>
            </a:r>
            <a:r>
              <a:rPr lang="it-IT" sz="2400" i="1" dirty="0">
                <a:latin typeface="Cambria" panose="02040503050406030204" pitchFamily="18" charset="0"/>
                <a:ea typeface="Cambria" panose="02040503050406030204" pitchFamily="18" charset="0"/>
              </a:rPr>
              <a:t>whatever</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decision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may</a:t>
            </a:r>
            <a:r>
              <a:rPr lang="it-IT" sz="2400" dirty="0">
                <a:latin typeface="Cambria" panose="02040503050406030204" pitchFamily="18" charset="0"/>
                <a:ea typeface="Cambria" panose="02040503050406030204" pitchFamily="18" charset="0"/>
              </a:rPr>
              <a:t> be (</a:t>
            </a:r>
            <a:r>
              <a:rPr lang="it-IT" sz="2400" i="1" dirty="0" err="1">
                <a:latin typeface="Cambria" panose="02040503050406030204" pitchFamily="18" charset="0"/>
                <a:ea typeface="Cambria" panose="02040503050406030204" pitchFamily="18" charset="0"/>
              </a:rPr>
              <a:t>arbitrium</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will</a:t>
            </a:r>
            <a:r>
              <a:rPr lang="it-IT" sz="2400" dirty="0">
                <a:latin typeface="Cambria" panose="02040503050406030204" pitchFamily="18" charset="0"/>
                <a:ea typeface="Cambria" panose="02040503050406030204" pitchFamily="18" charset="0"/>
              </a:rPr>
              <a:t> be the </a:t>
            </a:r>
            <a:r>
              <a:rPr lang="it-IT" sz="2400" i="1" dirty="0" err="1">
                <a:latin typeface="Cambria" panose="02040503050406030204" pitchFamily="18" charset="0"/>
                <a:ea typeface="Cambria" panose="02040503050406030204" pitchFamily="18" charset="0"/>
              </a:rPr>
              <a:t>right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solution</a:t>
            </a:r>
            <a:r>
              <a:rPr lang="it-IT" sz="2400" dirty="0">
                <a:latin typeface="Cambria" panose="02040503050406030204" pitchFamily="18" charset="0"/>
                <a:ea typeface="Cambria" panose="02040503050406030204" pitchFamily="18" charset="0"/>
              </a:rPr>
              <a:t> for the case (</a:t>
            </a:r>
            <a:r>
              <a:rPr lang="it-IT" sz="2400" i="1" dirty="0" err="1">
                <a:latin typeface="Cambria" panose="02040503050406030204" pitchFamily="18" charset="0"/>
                <a:ea typeface="Cambria" panose="02040503050406030204" pitchFamily="18" charset="0"/>
              </a:rPr>
              <a:t>iustitiam</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because</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judges</a:t>
            </a:r>
            <a:r>
              <a:rPr lang="it-IT" sz="2400" dirty="0">
                <a:latin typeface="Cambria" panose="02040503050406030204" pitchFamily="18" charset="0"/>
                <a:ea typeface="Cambria" panose="02040503050406030204" pitchFamily="18" charset="0"/>
              </a:rPr>
              <a:t> </a:t>
            </a:r>
            <a:r>
              <a:rPr lang="it-IT" sz="2400" i="1" dirty="0" err="1">
                <a:latin typeface="Cambria" panose="02040503050406030204" pitchFamily="18" charset="0"/>
                <a:ea typeface="Cambria" panose="02040503050406030204" pitchFamily="18" charset="0"/>
              </a:rPr>
              <a:t>deliberated</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sentence</a:t>
            </a:r>
            <a:r>
              <a:rPr lang="it-IT" sz="2400" dirty="0">
                <a:latin typeface="Cambria" panose="02040503050406030204" pitchFamily="18" charset="0"/>
                <a:ea typeface="Cambria" panose="02040503050406030204" pitchFamily="18" charset="0"/>
              </a:rPr>
              <a:t> by vote of </a:t>
            </a:r>
            <a:r>
              <a:rPr lang="it-IT" sz="2400" dirty="0" err="1">
                <a:latin typeface="Cambria" panose="02040503050406030204" pitchFamily="18" charset="0"/>
                <a:ea typeface="Cambria" panose="02040503050406030204" pitchFamily="18" charset="0"/>
              </a:rPr>
              <a:t>majority</a:t>
            </a:r>
            <a:r>
              <a:rPr lang="it-IT" sz="2400" dirty="0">
                <a:latin typeface="Cambria" panose="02040503050406030204" pitchFamily="18" charset="0"/>
                <a:ea typeface="Cambria" panose="02040503050406030204" pitchFamily="18" charset="0"/>
              </a:rPr>
              <a:t> or </a:t>
            </a:r>
            <a:r>
              <a:rPr lang="it-IT" sz="2400" dirty="0" err="1">
                <a:latin typeface="Cambria" panose="02040503050406030204" pitchFamily="18" charset="0"/>
                <a:ea typeface="Cambria" panose="02040503050406030204" pitchFamily="18" charset="0"/>
              </a:rPr>
              <a:t>unanimity</a:t>
            </a:r>
            <a:r>
              <a:rPr lang="it-IT" sz="2400" dirty="0">
                <a:latin typeface="Cambria" panose="02040503050406030204" pitchFamily="18" charset="0"/>
                <a:ea typeface="Cambria" panose="02040503050406030204" pitchFamily="18" charset="0"/>
              </a:rPr>
              <a:t> (</a:t>
            </a:r>
            <a:r>
              <a:rPr lang="it-IT" sz="2400" i="1" dirty="0" err="1">
                <a:latin typeface="Cambria" panose="02040503050406030204" pitchFamily="18" charset="0"/>
                <a:ea typeface="Cambria" panose="02040503050406030204" pitchFamily="18" charset="0"/>
              </a:rPr>
              <a:t>laudum</a:t>
            </a:r>
            <a:r>
              <a:rPr lang="it-IT" sz="2400" dirty="0">
                <a:latin typeface="Cambria" panose="02040503050406030204" pitchFamily="18" charset="0"/>
                <a:ea typeface="Cambria" panose="02040503050406030204" pitchFamily="18" charset="0"/>
              </a:rPr>
              <a:t>).</a:t>
            </a:r>
          </a:p>
          <a:p>
            <a:r>
              <a:rPr lang="it-IT" sz="2400" dirty="0" err="1">
                <a:latin typeface="Cambria" panose="02040503050406030204" pitchFamily="18" charset="0"/>
                <a:ea typeface="Cambria" panose="02040503050406030204" pitchFamily="18" charset="0"/>
              </a:rPr>
              <a:t>This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is</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practical</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reason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why</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Venetians</a:t>
            </a:r>
            <a:r>
              <a:rPr lang="it-IT" sz="2400" dirty="0">
                <a:latin typeface="Cambria" panose="02040503050406030204" pitchFamily="18" charset="0"/>
                <a:ea typeface="Cambria" panose="02040503050406030204" pitchFamily="18" charset="0"/>
              </a:rPr>
              <a:t> do </a:t>
            </a:r>
            <a:r>
              <a:rPr lang="it-IT" sz="2400" dirty="0" err="1">
                <a:latin typeface="Cambria" panose="02040503050406030204" pitchFamily="18" charset="0"/>
                <a:ea typeface="Cambria" panose="02040503050406030204" pitchFamily="18" charset="0"/>
              </a:rPr>
              <a:t>not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need</a:t>
            </a:r>
            <a:r>
              <a:rPr lang="it-IT" sz="2400" dirty="0">
                <a:latin typeface="Cambria" panose="02040503050406030204" pitchFamily="18" charset="0"/>
                <a:ea typeface="Cambria" panose="02040503050406030204" pitchFamily="18" charset="0"/>
              </a:rPr>
              <a:t> to resort to the Roman </a:t>
            </a:r>
            <a:r>
              <a:rPr lang="it-IT" sz="2400" dirty="0" err="1">
                <a:latin typeface="Cambria" panose="02040503050406030204" pitchFamily="18" charset="0"/>
                <a:ea typeface="Cambria" panose="02040503050406030204" pitchFamily="18" charset="0"/>
              </a:rPr>
              <a:t>law</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as</a:t>
            </a:r>
            <a:r>
              <a:rPr lang="it-IT" sz="2400" dirty="0">
                <a:latin typeface="Cambria" panose="02040503050406030204" pitchFamily="18" charset="0"/>
                <a:ea typeface="Cambria" panose="02040503050406030204" pitchFamily="18" charset="0"/>
              </a:rPr>
              <a:t> a </a:t>
            </a:r>
            <a:r>
              <a:rPr lang="it-IT" sz="2400" dirty="0" err="1">
                <a:latin typeface="Cambria" panose="02040503050406030204" pitchFamily="18" charset="0"/>
                <a:ea typeface="Cambria" panose="02040503050406030204" pitchFamily="18" charset="0"/>
              </a:rPr>
              <a:t>supplementary</a:t>
            </a:r>
            <a:r>
              <a:rPr lang="it-IT" sz="2400" dirty="0">
                <a:latin typeface="Cambria" panose="02040503050406030204" pitchFamily="18" charset="0"/>
                <a:ea typeface="Cambria" panose="02040503050406030204" pitchFamily="18" charset="0"/>
              </a:rPr>
              <a:t> source of </a:t>
            </a:r>
            <a:r>
              <a:rPr lang="it-IT" sz="2400" dirty="0" err="1">
                <a:latin typeface="Cambria" panose="02040503050406030204" pitchFamily="18" charset="0"/>
                <a:ea typeface="Cambria" panose="02040503050406030204" pitchFamily="18" charset="0"/>
              </a:rPr>
              <a:t>law</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judges</a:t>
            </a:r>
            <a:r>
              <a:rPr lang="it-IT" sz="2400" dirty="0">
                <a:latin typeface="Cambria" panose="02040503050406030204" pitchFamily="18" charset="0"/>
                <a:ea typeface="Cambria" panose="02040503050406030204" pitchFamily="18" charset="0"/>
              </a:rPr>
              <a:t> of the Curia si </a:t>
            </a:r>
            <a:r>
              <a:rPr lang="it-IT" sz="2400" dirty="0" err="1">
                <a:latin typeface="Cambria" panose="02040503050406030204" pitchFamily="18" charset="0"/>
                <a:ea typeface="Cambria" panose="02040503050406030204" pitchFamily="18" charset="0"/>
              </a:rPr>
              <a:t>supplement</a:t>
            </a:r>
            <a:r>
              <a:rPr lang="it-IT" sz="2400" dirty="0">
                <a:latin typeface="Cambria" panose="02040503050406030204" pitchFamily="18" charset="0"/>
                <a:ea typeface="Cambria" panose="02040503050406030204" pitchFamily="18" charset="0"/>
              </a:rPr>
              <a:t> the rules </a:t>
            </a:r>
            <a:r>
              <a:rPr lang="it-IT" sz="2400" dirty="0" err="1">
                <a:latin typeface="Cambria" panose="02040503050406030204" pitchFamily="18" charset="0"/>
                <a:ea typeface="Cambria" panose="02040503050406030204" pitchFamily="18" charset="0"/>
              </a:rPr>
              <a:t>themselves</a:t>
            </a:r>
            <a:r>
              <a:rPr lang="it-IT" sz="2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6492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4587C-646D-D381-3AB2-627964C8C631}"/>
              </a:ext>
            </a:extLst>
          </p:cNvPr>
          <p:cNvSpPr>
            <a:spLocks noGrp="1"/>
          </p:cNvSpPr>
          <p:nvPr>
            <p:ph type="title"/>
          </p:nvPr>
        </p:nvSpPr>
        <p:spPr>
          <a:xfrm>
            <a:off x="838200" y="18255"/>
            <a:ext cx="10515600" cy="1325563"/>
          </a:xfrm>
        </p:spPr>
        <p:txBody>
          <a:bodyPr/>
          <a:lstStyle/>
          <a:p>
            <a:r>
              <a:rPr lang="it-IT" sz="4400" dirty="0" err="1">
                <a:latin typeface="Cambria" panose="02040503050406030204" pitchFamily="18" charset="0"/>
                <a:ea typeface="Cambria" panose="02040503050406030204" pitchFamily="18" charset="0"/>
              </a:rPr>
              <a:t>Five</a:t>
            </a:r>
            <a:r>
              <a:rPr lang="it-IT" sz="4400" dirty="0">
                <a:latin typeface="Cambria" panose="02040503050406030204" pitchFamily="18" charset="0"/>
                <a:ea typeface="Cambria" panose="02040503050406030204" pitchFamily="18" charset="0"/>
              </a:rPr>
              <a:t>: the trial</a:t>
            </a:r>
            <a:endParaRPr lang="it-IT" dirty="0"/>
          </a:p>
        </p:txBody>
      </p:sp>
      <p:sp>
        <p:nvSpPr>
          <p:cNvPr id="3" name="Segnaposto contenuto 2">
            <a:extLst>
              <a:ext uri="{FF2B5EF4-FFF2-40B4-BE49-F238E27FC236}">
                <a16:creationId xmlns:a16="http://schemas.microsoft.com/office/drawing/2014/main" id="{9ECF2069-340B-BB61-8427-DE5A9BDE9067}"/>
              </a:ext>
            </a:extLst>
          </p:cNvPr>
          <p:cNvSpPr>
            <a:spLocks noGrp="1"/>
          </p:cNvSpPr>
          <p:nvPr>
            <p:ph idx="1"/>
          </p:nvPr>
        </p:nvSpPr>
        <p:spPr>
          <a:xfrm>
            <a:off x="838200" y="1998725"/>
            <a:ext cx="10515600" cy="4351338"/>
          </a:xfrm>
        </p:spPr>
        <p:txBody>
          <a:bodyPr>
            <a:normAutofit fontScale="92500"/>
          </a:bodyPr>
          <a:lstStyle/>
          <a:p>
            <a:r>
              <a:rPr lang="it-IT" sz="2400" dirty="0">
                <a:latin typeface="Cambria" panose="02040503050406030204" pitchFamily="18" charset="0"/>
                <a:ea typeface="Cambria" panose="02040503050406030204" pitchFamily="18" charset="0"/>
              </a:rPr>
              <a:t>The </a:t>
            </a:r>
            <a:r>
              <a:rPr lang="it-IT" sz="2400" dirty="0" err="1">
                <a:latin typeface="Cambria" panose="02040503050406030204" pitchFamily="18" charset="0"/>
                <a:ea typeface="Cambria" panose="02040503050406030204" pitchFamily="18" charset="0"/>
              </a:rPr>
              <a:t>judges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hear</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plaintiff</a:t>
            </a:r>
            <a:r>
              <a:rPr lang="it-IT" sz="2400" dirty="0">
                <a:latin typeface="Cambria" panose="02040503050406030204" pitchFamily="18" charset="0"/>
                <a:ea typeface="Cambria" panose="02040503050406030204" pitchFamily="18" charset="0"/>
              </a:rPr>
              <a:t> Shylock and the </a:t>
            </a:r>
            <a:r>
              <a:rPr lang="it-IT" sz="2400" dirty="0" err="1">
                <a:latin typeface="Cambria" panose="02040503050406030204" pitchFamily="18" charset="0"/>
                <a:ea typeface="Cambria" panose="02040503050406030204" pitchFamily="18" charset="0"/>
              </a:rPr>
              <a:t>defendant</a:t>
            </a:r>
            <a:r>
              <a:rPr lang="it-IT" sz="2400" dirty="0">
                <a:latin typeface="Cambria" panose="02040503050406030204" pitchFamily="18" charset="0"/>
                <a:ea typeface="Cambria" panose="02040503050406030204" pitchFamily="18" charset="0"/>
              </a:rPr>
              <a:t> Antonio, and </a:t>
            </a:r>
            <a:r>
              <a:rPr lang="it-IT" sz="2400" dirty="0" err="1">
                <a:latin typeface="Cambria" panose="02040503050406030204" pitchFamily="18" charset="0"/>
                <a:ea typeface="Cambria" panose="02040503050406030204" pitchFamily="18" charset="0"/>
              </a:rPr>
              <a:t>they</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examine</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evidence</a:t>
            </a:r>
            <a:r>
              <a:rPr lang="it-IT" sz="2400" dirty="0">
                <a:latin typeface="Cambria" panose="02040503050406030204" pitchFamily="18" charset="0"/>
                <a:ea typeface="Cambria" panose="02040503050406030204" pitchFamily="18" charset="0"/>
              </a:rPr>
              <a:t> = the </a:t>
            </a:r>
            <a:r>
              <a:rPr lang="it-IT" sz="2400" dirty="0" err="1">
                <a:latin typeface="Cambria" panose="02040503050406030204" pitchFamily="18" charset="0"/>
                <a:ea typeface="Cambria" panose="02040503050406030204" pitchFamily="18" charset="0"/>
              </a:rPr>
              <a:t>deed</a:t>
            </a:r>
            <a:r>
              <a:rPr lang="it-IT" sz="2400" dirty="0">
                <a:latin typeface="Cambria" panose="02040503050406030204" pitchFamily="18" charset="0"/>
                <a:ea typeface="Cambria" panose="02040503050406030204" pitchFamily="18" charset="0"/>
              </a:rPr>
              <a:t>.</a:t>
            </a:r>
          </a:p>
          <a:p>
            <a:r>
              <a:rPr lang="it-IT" sz="2400" b="1" dirty="0">
                <a:latin typeface="Cambria" panose="02040503050406030204" pitchFamily="18" charset="0"/>
                <a:ea typeface="Cambria" panose="02040503050406030204" pitchFamily="18" charset="0"/>
              </a:rPr>
              <a:t>But in </a:t>
            </a:r>
            <a:r>
              <a:rPr lang="it-IT" sz="2400" b="1" dirty="0" err="1">
                <a:latin typeface="Cambria" panose="02040503050406030204" pitchFamily="18" charset="0"/>
                <a:ea typeface="Cambria" panose="02040503050406030204" pitchFamily="18" charset="0"/>
              </a:rPr>
              <a:t>Venice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each</a:t>
            </a:r>
            <a:r>
              <a:rPr lang="it-IT" sz="2400" b="1" dirty="0">
                <a:latin typeface="Cambria" panose="02040503050406030204" pitchFamily="18" charset="0"/>
                <a:ea typeface="Cambria" panose="02040503050406030204" pitchFamily="18" charset="0"/>
              </a:rPr>
              <a:t> of the parties in a </a:t>
            </a:r>
            <a:r>
              <a:rPr lang="it-IT" sz="2400" b="1" dirty="0" err="1">
                <a:latin typeface="Cambria" panose="02040503050406030204" pitchFamily="18" charset="0"/>
                <a:ea typeface="Cambria" panose="02040503050406030204" pitchFamily="18" charset="0"/>
              </a:rPr>
              <a:t>controversy</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were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assisted</a:t>
            </a:r>
            <a:r>
              <a:rPr lang="it-IT" sz="2400" b="1" dirty="0">
                <a:latin typeface="Cambria" panose="02040503050406030204" pitchFamily="18" charset="0"/>
                <a:ea typeface="Cambria" panose="02040503050406030204" pitchFamily="18" charset="0"/>
              </a:rPr>
              <a:t> </a:t>
            </a:r>
            <a:r>
              <a:rPr lang="it-IT" sz="2400" b="1" i="1" dirty="0">
                <a:latin typeface="Cambria" panose="02040503050406030204" pitchFamily="18" charset="0"/>
                <a:ea typeface="Cambria" panose="02040503050406030204" pitchFamily="18" charset="0"/>
              </a:rPr>
              <a:t>ex officio </a:t>
            </a:r>
            <a:r>
              <a:rPr lang="it-IT" sz="2400" b="1" dirty="0">
                <a:latin typeface="Cambria" panose="02040503050406030204" pitchFamily="18" charset="0"/>
                <a:ea typeface="Cambria" panose="02040503050406030204" pitchFamily="18" charset="0"/>
              </a:rPr>
              <a:t>by an avvocato ordinario (</a:t>
            </a:r>
            <a:r>
              <a:rPr lang="it-IT" sz="2400" b="1" dirty="0" err="1">
                <a:latin typeface="Cambria" panose="02040503050406030204" pitchFamily="18" charset="0"/>
                <a:ea typeface="Cambria" panose="02040503050406030204" pitchFamily="18" charset="0"/>
              </a:rPr>
              <a:t>provided</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advocate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thia</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was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also</a:t>
            </a:r>
            <a:r>
              <a:rPr lang="it-IT" sz="2400" b="1" dirty="0">
                <a:latin typeface="Cambria" panose="02040503050406030204" pitchFamily="18" charset="0"/>
                <a:ea typeface="Cambria" panose="02040503050406030204" pitchFamily="18" charset="0"/>
              </a:rPr>
              <a:t> an </a:t>
            </a:r>
            <a:r>
              <a:rPr lang="it-IT" sz="2400" b="1" dirty="0" err="1">
                <a:latin typeface="Cambria" panose="02040503050406030204" pitchFamily="18" charset="0"/>
                <a:ea typeface="Cambria" panose="02040503050406030204" pitchFamily="18" charset="0"/>
              </a:rPr>
              <a:t>elected</a:t>
            </a:r>
            <a:r>
              <a:rPr lang="it-IT" sz="2400" b="1" dirty="0">
                <a:latin typeface="Cambria" panose="02040503050406030204" pitchFamily="18" charset="0"/>
                <a:ea typeface="Cambria" panose="02040503050406030204" pitchFamily="18" charset="0"/>
              </a:rPr>
              <a:t>, short-</a:t>
            </a:r>
            <a:r>
              <a:rPr lang="it-IT" sz="2400" b="1" dirty="0" err="1">
                <a:latin typeface="Cambria" panose="02040503050406030204" pitchFamily="18" charset="0"/>
                <a:ea typeface="Cambria" panose="02040503050406030204" pitchFamily="18" charset="0"/>
              </a:rPr>
              <a:t>term</a:t>
            </a:r>
            <a:r>
              <a:rPr lang="it-IT" sz="2400" b="1" dirty="0">
                <a:latin typeface="Cambria" panose="02040503050406030204" pitchFamily="18" charset="0"/>
                <a:ea typeface="Cambria" panose="02040503050406030204" pitchFamily="18" charset="0"/>
              </a:rPr>
              <a:t> office, </a:t>
            </a:r>
            <a:r>
              <a:rPr lang="it-IT" sz="2400" b="1" dirty="0" err="1">
                <a:latin typeface="Cambria" panose="02040503050406030204" pitchFamily="18" charset="0"/>
                <a:ea typeface="Cambria" panose="02040503050406030204" pitchFamily="18" charset="0"/>
              </a:rPr>
              <a:t>charged</a:t>
            </a:r>
            <a:r>
              <a:rPr lang="it-IT" sz="2400" b="1" dirty="0">
                <a:latin typeface="Cambria" panose="02040503050406030204" pitchFamily="18" charset="0"/>
                <a:ea typeface="Cambria" panose="02040503050406030204" pitchFamily="18" charset="0"/>
              </a:rPr>
              <a:t> to make sure </a:t>
            </a:r>
            <a:r>
              <a:rPr lang="it-IT" sz="2400" b="1" dirty="0" err="1">
                <a:latin typeface="Cambria" panose="02040503050406030204" pitchFamily="18" charset="0"/>
                <a:ea typeface="Cambria" panose="02040503050406030204" pitchFamily="18" charset="0"/>
              </a:rPr>
              <a:t>that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all</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evidence</a:t>
            </a:r>
            <a:r>
              <a:rPr lang="it-IT" sz="2400" b="1" dirty="0">
                <a:latin typeface="Cambria" panose="02040503050406030204" pitchFamily="18" charset="0"/>
                <a:ea typeface="Cambria" panose="02040503050406030204" pitchFamily="18" charset="0"/>
              </a:rPr>
              <a:t> and </a:t>
            </a:r>
            <a:r>
              <a:rPr lang="it-IT" sz="2400" b="1" dirty="0" err="1">
                <a:latin typeface="Cambria" panose="02040503050406030204" pitchFamily="18" charset="0"/>
                <a:ea typeface="Cambria" panose="02040503050406030204" pitchFamily="18" charset="0"/>
              </a:rPr>
              <a:t>arguments</a:t>
            </a:r>
            <a:r>
              <a:rPr lang="it-IT" sz="2400" b="1" dirty="0">
                <a:latin typeface="Cambria" panose="02040503050406030204" pitchFamily="18" charset="0"/>
                <a:ea typeface="Cambria" panose="02040503050406030204" pitchFamily="18" charset="0"/>
              </a:rPr>
              <a:t> in </a:t>
            </a:r>
            <a:r>
              <a:rPr lang="it-IT" sz="2400" b="1" dirty="0" err="1">
                <a:latin typeface="Cambria" panose="02040503050406030204" pitchFamily="18" charset="0"/>
                <a:ea typeface="Cambria" panose="02040503050406030204" pitchFamily="18" charset="0"/>
              </a:rPr>
              <a:t>favouor</a:t>
            </a:r>
            <a:r>
              <a:rPr lang="it-IT" sz="2400" b="1" dirty="0">
                <a:latin typeface="Cambria" panose="02040503050406030204" pitchFamily="18" charset="0"/>
                <a:ea typeface="Cambria" panose="02040503050406030204" pitchFamily="18" charset="0"/>
              </a:rPr>
              <a:t> of the party </a:t>
            </a:r>
            <a:r>
              <a:rPr lang="it-IT" sz="2400" b="1" dirty="0" err="1">
                <a:latin typeface="Cambria" panose="02040503050406030204" pitchFamily="18" charset="0"/>
                <a:ea typeface="Cambria" panose="02040503050406030204" pitchFamily="18" charset="0"/>
              </a:rPr>
              <a:t>were</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brought</a:t>
            </a:r>
            <a:r>
              <a:rPr lang="it-IT" sz="2400" b="1" dirty="0">
                <a:latin typeface="Cambria" panose="02040503050406030204" pitchFamily="18" charset="0"/>
                <a:ea typeface="Cambria" panose="02040503050406030204" pitchFamily="18" charset="0"/>
              </a:rPr>
              <a:t> to the </a:t>
            </a:r>
            <a:r>
              <a:rPr lang="it-IT" sz="2400" b="1" dirty="0" err="1">
                <a:latin typeface="Cambria" panose="02040503050406030204" pitchFamily="18" charset="0"/>
                <a:ea typeface="Cambria" panose="02040503050406030204" pitchFamily="18" charset="0"/>
              </a:rPr>
              <a:t>judges</a:t>
            </a:r>
            <a:r>
              <a:rPr lang="it-IT" sz="2400" b="1" dirty="0">
                <a:latin typeface="Cambria" panose="02040503050406030204" pitchFamily="18" charset="0"/>
                <a:ea typeface="Cambria" panose="02040503050406030204" pitchFamily="18" charset="0"/>
              </a:rPr>
              <a:t>.</a:t>
            </a:r>
          </a:p>
          <a:p>
            <a:r>
              <a:rPr lang="it-IT" sz="2400" b="1" dirty="0">
                <a:latin typeface="Cambria" panose="02040503050406030204" pitchFamily="18" charset="0"/>
                <a:ea typeface="Cambria" panose="02040503050406030204" pitchFamily="18" charset="0"/>
              </a:rPr>
              <a:t>Note: </a:t>
            </a:r>
            <a:r>
              <a:rPr lang="it-IT" sz="2400" b="1" dirty="0" err="1">
                <a:latin typeface="Cambria" panose="02040503050406030204" pitchFamily="18" charset="0"/>
                <a:ea typeface="Cambria" panose="02040503050406030204" pitchFamily="18" charset="0"/>
              </a:rPr>
              <a:t>this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is</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not</a:t>
            </a:r>
            <a:r>
              <a:rPr lang="it-IT" sz="2400" b="1" dirty="0">
                <a:latin typeface="Cambria" panose="02040503050406030204" pitchFamily="18" charset="0"/>
                <a:ea typeface="Cambria" panose="02040503050406030204" pitchFamily="18" charset="0"/>
              </a:rPr>
              <a:t>* the </a:t>
            </a:r>
            <a:r>
              <a:rPr lang="it-IT" sz="2400" b="1" dirty="0" err="1">
                <a:latin typeface="Cambria" panose="02040503050406030204" pitchFamily="18" charset="0"/>
                <a:ea typeface="Cambria" panose="02040503050406030204" pitchFamily="18" charset="0"/>
              </a:rPr>
              <a:t>role</a:t>
            </a:r>
            <a:r>
              <a:rPr lang="it-IT" sz="2400" b="1" dirty="0">
                <a:latin typeface="Cambria" panose="02040503050406030204" pitchFamily="18" charset="0"/>
                <a:ea typeface="Cambria" panose="02040503050406030204" pitchFamily="18" charset="0"/>
              </a:rPr>
              <a:t> of Portia/Balthasar, </a:t>
            </a:r>
            <a:r>
              <a:rPr lang="it-IT" sz="2400" b="1" dirty="0" err="1">
                <a:latin typeface="Cambria" panose="02040503050406030204" pitchFamily="18" charset="0"/>
                <a:ea typeface="Cambria" panose="02040503050406030204" pitchFamily="18" charset="0"/>
              </a:rPr>
              <a:t>about</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which</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soon</a:t>
            </a:r>
            <a:r>
              <a:rPr lang="it-IT" sz="2400" b="1" dirty="0">
                <a:latin typeface="Cambria" panose="02040503050406030204" pitchFamily="18" charset="0"/>
                <a:ea typeface="Cambria" panose="02040503050406030204" pitchFamily="18" charset="0"/>
              </a:rPr>
              <a:t> </a:t>
            </a:r>
            <a:r>
              <a:rPr lang="it-IT" sz="2400" b="1" dirty="0" err="1">
                <a:latin typeface="Cambria" panose="02040503050406030204" pitchFamily="18" charset="0"/>
                <a:ea typeface="Cambria" panose="02040503050406030204" pitchFamily="18" charset="0"/>
              </a:rPr>
              <a:t>below</a:t>
            </a:r>
            <a:r>
              <a:rPr lang="it-IT" sz="2400" b="1"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Once the parties and </a:t>
            </a:r>
            <a:r>
              <a:rPr lang="it-IT" sz="2400" dirty="0" err="1">
                <a:latin typeface="Cambria" panose="02040503050406030204" pitchFamily="18" charset="0"/>
                <a:ea typeface="Cambria" panose="02040503050406030204" pitchFamily="18" charset="0"/>
              </a:rPr>
              <a:t>their</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advocates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had</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been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heard</a:t>
            </a:r>
            <a:r>
              <a:rPr lang="it-IT" sz="2400" dirty="0">
                <a:latin typeface="Cambria" panose="02040503050406030204" pitchFamily="18" charset="0"/>
                <a:ea typeface="Cambria" panose="02040503050406030204" pitchFamily="18" charset="0"/>
              </a:rPr>
              <a:t>, the </a:t>
            </a:r>
            <a:r>
              <a:rPr lang="it-IT" sz="2400" dirty="0" err="1">
                <a:latin typeface="Cambria" panose="02040503050406030204" pitchFamily="18" charset="0"/>
                <a:ea typeface="Cambria" panose="02040503050406030204" pitchFamily="18" charset="0"/>
              </a:rPr>
              <a:t>judges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retired</a:t>
            </a:r>
            <a:r>
              <a:rPr lang="it-IT" sz="2400" dirty="0">
                <a:latin typeface="Cambria" panose="02040503050406030204" pitchFamily="18" charset="0"/>
                <a:ea typeface="Cambria" panose="02040503050406030204" pitchFamily="18" charset="0"/>
              </a:rPr>
              <a:t> to </a:t>
            </a:r>
            <a:r>
              <a:rPr lang="it-IT" sz="2400" dirty="0" err="1">
                <a:latin typeface="Cambria" panose="02040503050406030204" pitchFamily="18" charset="0"/>
                <a:ea typeface="Cambria" panose="02040503050406030204" pitchFamily="18" charset="0"/>
              </a:rPr>
              <a:t>discuss</a:t>
            </a:r>
            <a:r>
              <a:rPr lang="it-IT" sz="2400" dirty="0">
                <a:latin typeface="Cambria" panose="02040503050406030204" pitchFamily="18" charset="0"/>
                <a:ea typeface="Cambria" panose="02040503050406030204" pitchFamily="18" charset="0"/>
              </a:rPr>
              <a:t>, propose and vote the </a:t>
            </a:r>
            <a:r>
              <a:rPr lang="it-IT" sz="2400" dirty="0" err="1">
                <a:latin typeface="Cambria" panose="02040503050406030204" pitchFamily="18" charset="0"/>
                <a:ea typeface="Cambria" panose="02040503050406030204" pitchFamily="18" charset="0"/>
              </a:rPr>
              <a:t>decision</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The </a:t>
            </a:r>
            <a:r>
              <a:rPr lang="it-IT" sz="2400" dirty="0" err="1">
                <a:latin typeface="Cambria" panose="02040503050406030204" pitchFamily="18" charset="0"/>
                <a:ea typeface="Cambria" panose="02040503050406030204" pitchFamily="18" charset="0"/>
              </a:rPr>
              <a:t>voted</a:t>
            </a:r>
            <a:r>
              <a:rPr lang="it-IT" sz="2400" dirty="0">
                <a:latin typeface="Cambria" panose="02040503050406030204" pitchFamily="18" charset="0"/>
                <a:ea typeface="Cambria" panose="02040503050406030204" pitchFamily="18" charset="0"/>
              </a:rPr>
              <a:t> first to decide </a:t>
            </a:r>
            <a:r>
              <a:rPr lang="it-IT" sz="2400" dirty="0" err="1">
                <a:latin typeface="Cambria" panose="02040503050406030204" pitchFamily="18" charset="0"/>
                <a:ea typeface="Cambria" panose="02040503050406030204" pitchFamily="18" charset="0"/>
              </a:rPr>
              <a:t>who</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in the </a:t>
            </a:r>
            <a:r>
              <a:rPr lang="it-IT" sz="2400" dirty="0" err="1">
                <a:latin typeface="Cambria" panose="02040503050406030204" pitchFamily="18" charset="0"/>
                <a:ea typeface="Cambria" panose="02040503050406030204" pitchFamily="18" charset="0"/>
              </a:rPr>
              <a:t>right</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then</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separately</a:t>
            </a:r>
            <a:r>
              <a:rPr lang="it-IT" sz="2400" dirty="0">
                <a:latin typeface="Cambria" panose="02040503050406030204" pitchFamily="18" charset="0"/>
                <a:ea typeface="Cambria" panose="02040503050406030204" pitchFamily="18" charset="0"/>
              </a:rPr>
              <a:t> to decide the </a:t>
            </a:r>
            <a:r>
              <a:rPr lang="it-IT" sz="2400" dirty="0" err="1">
                <a:latin typeface="Cambria" panose="02040503050406030204" pitchFamily="18" charset="0"/>
                <a:ea typeface="Cambria" panose="02040503050406030204" pitchFamily="18" charset="0"/>
              </a:rPr>
              <a:t>contents</a:t>
            </a:r>
            <a:r>
              <a:rPr lang="it-IT" sz="2400" dirty="0">
                <a:latin typeface="Cambria" panose="02040503050406030204" pitchFamily="18" charset="0"/>
                <a:ea typeface="Cambria" panose="02040503050406030204" pitchFamily="18" charset="0"/>
              </a:rPr>
              <a:t> of the </a:t>
            </a:r>
            <a:r>
              <a:rPr lang="it-IT" sz="2400" dirty="0" err="1">
                <a:latin typeface="Cambria" panose="02040503050406030204" pitchFamily="18" charset="0"/>
                <a:ea typeface="Cambria" panose="02040503050406030204" pitchFamily="18" charset="0"/>
              </a:rPr>
              <a:t>sentence</a:t>
            </a:r>
            <a:r>
              <a:rPr lang="it-IT" sz="2400" dirty="0">
                <a:latin typeface="Cambria" panose="02040503050406030204" pitchFamily="18" charset="0"/>
                <a:ea typeface="Cambria" panose="02040503050406030204" pitchFamily="18" charset="0"/>
              </a:rPr>
              <a:t>.</a:t>
            </a:r>
          </a:p>
          <a:p>
            <a:r>
              <a:rPr lang="it-IT" sz="2400" dirty="0">
                <a:latin typeface="Cambria" panose="02040503050406030204" pitchFamily="18" charset="0"/>
                <a:ea typeface="Cambria" panose="02040503050406030204" pitchFamily="18" charset="0"/>
              </a:rPr>
              <a:t>The </a:t>
            </a:r>
            <a:r>
              <a:rPr lang="it-IT" sz="2400" dirty="0" err="1">
                <a:latin typeface="Cambria" panose="02040503050406030204" pitchFamily="18" charset="0"/>
                <a:ea typeface="Cambria" panose="02040503050406030204" pitchFamily="18" charset="0"/>
              </a:rPr>
              <a:t>sentence</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was</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approved</a:t>
            </a:r>
            <a:r>
              <a:rPr lang="it-IT" sz="2400" dirty="0">
                <a:latin typeface="Cambria" panose="02040503050406030204" pitchFamily="18" charset="0"/>
                <a:ea typeface="Cambria" panose="02040503050406030204" pitchFamily="18" charset="0"/>
              </a:rPr>
              <a:t> by vote of </a:t>
            </a:r>
            <a:r>
              <a:rPr lang="it-IT" sz="2400" dirty="0" err="1">
                <a:latin typeface="Cambria" panose="02040503050406030204" pitchFamily="18" charset="0"/>
                <a:ea typeface="Cambria" panose="02040503050406030204" pitchFamily="18" charset="0"/>
              </a:rPr>
              <a:t>majority</a:t>
            </a:r>
            <a:r>
              <a:rPr lang="it-IT" sz="2400" dirty="0">
                <a:latin typeface="Cambria" panose="02040503050406030204" pitchFamily="18" charset="0"/>
                <a:ea typeface="Cambria" panose="02040503050406030204" pitchFamily="18" charset="0"/>
              </a:rPr>
              <a:t> (2 out of 3) or </a:t>
            </a:r>
            <a:r>
              <a:rPr lang="it-IT" sz="2400" dirty="0" err="1">
                <a:latin typeface="Cambria" panose="02040503050406030204" pitchFamily="18" charset="0"/>
                <a:ea typeface="Cambria" panose="02040503050406030204" pitchFamily="18" charset="0"/>
              </a:rPr>
              <a:t>unanimity</a:t>
            </a:r>
            <a:r>
              <a:rPr lang="it-IT" sz="2400" dirty="0">
                <a:latin typeface="Cambria" panose="02040503050406030204" pitchFamily="18" charset="0"/>
                <a:ea typeface="Cambria" panose="02040503050406030204" pitchFamily="18" charset="0"/>
              </a:rPr>
              <a:t> (3 out of 3).</a:t>
            </a:r>
          </a:p>
        </p:txBody>
      </p:sp>
      <p:pic>
        <p:nvPicPr>
          <p:cNvPr id="5" name="Immagine 4">
            <a:extLst>
              <a:ext uri="{FF2B5EF4-FFF2-40B4-BE49-F238E27FC236}">
                <a16:creationId xmlns:a16="http://schemas.microsoft.com/office/drawing/2014/main" id="{25CE796C-6D1A-E4BA-56B1-F987008A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703" y="-45990"/>
            <a:ext cx="4125097" cy="1717262"/>
          </a:xfrm>
          <a:prstGeom prst="rect">
            <a:avLst/>
          </a:prstGeom>
        </p:spPr>
      </p:pic>
    </p:spTree>
    <p:extLst>
      <p:ext uri="{BB962C8B-B14F-4D97-AF65-F5344CB8AC3E}">
        <p14:creationId xmlns:p14="http://schemas.microsoft.com/office/powerpoint/2010/main" val="22392429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2318</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Cambria</vt:lpstr>
      <vt:lpstr>Tema di Office</vt:lpstr>
      <vt:lpstr>«The Merchant of Venice» (1597) and suspension of disbelief</vt:lpstr>
      <vt:lpstr>The plot--- (Britannica – online Encyclopaedia )</vt:lpstr>
      <vt:lpstr>Quite shortly: my opinion about Shakespeare</vt:lpstr>
      <vt:lpstr>One: the contract</vt:lpstr>
      <vt:lpstr>Two: the unfulfilled payment</vt:lpstr>
      <vt:lpstr>Three: the doge</vt:lpstr>
      <vt:lpstr>Four: the Court of Justice</vt:lpstr>
      <vt:lpstr>Four, addendum: which of the Courts?</vt:lpstr>
      <vt:lpstr>Five: the trial</vt:lpstr>
      <vt:lpstr>Six: the parties</vt:lpstr>
      <vt:lpstr>Seven: about Portia/Balthasar</vt:lpstr>
      <vt:lpstr>Eight: again about Portia/Balthasar</vt:lpstr>
      <vt:lpstr>Nine: fanfiction or, what would have been the sentence in real life?</vt:lpstr>
      <vt:lpstr>Ten: an alternative ending, less spectacular but true</vt:lpstr>
      <vt:lpstr>Some final thoughts</vt:lpstr>
      <vt:lpstr>In short…</vt:lpstr>
      <vt:lpstr>A partial version of this .pptx file was presented at the event: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Mercante di Venezia” (1597) e la sospensione dell’incredulità</dc:title>
  <dc:creator>Silvia Gasparini</dc:creator>
  <cp:lastModifiedBy>Silvia Gasparini</cp:lastModifiedBy>
  <cp:revision>67</cp:revision>
  <cp:lastPrinted>2023-09-28T17:25:57Z</cp:lastPrinted>
  <dcterms:created xsi:type="dcterms:W3CDTF">2023-09-17T14:04:47Z</dcterms:created>
  <dcterms:modified xsi:type="dcterms:W3CDTF">2023-10-07T18:51:54Z</dcterms:modified>
</cp:coreProperties>
</file>