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57" r:id="rId4"/>
    <p:sldId id="258" r:id="rId5"/>
    <p:sldId id="259" r:id="rId6"/>
    <p:sldId id="270" r:id="rId7"/>
    <p:sldId id="260" r:id="rId8"/>
    <p:sldId id="273" r:id="rId9"/>
    <p:sldId id="261" r:id="rId10"/>
    <p:sldId id="262" r:id="rId11"/>
    <p:sldId id="263" r:id="rId12"/>
    <p:sldId id="264" r:id="rId13"/>
    <p:sldId id="265" r:id="rId14"/>
    <p:sldId id="266" r:id="rId15"/>
    <p:sldId id="267" r:id="rId16"/>
    <p:sldId id="268" r:id="rId17"/>
    <p:sldId id="272" r:id="rId18"/>
  </p:sldIdLst>
  <p:sldSz cx="12192000" cy="6858000"/>
  <p:notesSz cx="6761163" cy="99425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9" autoAdjust="0"/>
    <p:restoredTop sz="94660"/>
  </p:normalViewPr>
  <p:slideViewPr>
    <p:cSldViewPr snapToGrid="0">
      <p:cViewPr varScale="1">
        <p:scale>
          <a:sx n="62" d="100"/>
          <a:sy n="62" d="100"/>
        </p:scale>
        <p:origin x="62" y="6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388556-F801-285F-4E4F-C8391B067D49}"/>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07E85D11-48A6-01B0-D9BE-CFA53290F9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25DDFEBF-6CE6-5369-032F-3283D278EF7E}"/>
              </a:ext>
            </a:extLst>
          </p:cNvPr>
          <p:cNvSpPr>
            <a:spLocks noGrp="1"/>
          </p:cNvSpPr>
          <p:nvPr>
            <p:ph type="dt" sz="half" idx="10"/>
          </p:nvPr>
        </p:nvSpPr>
        <p:spPr/>
        <p:txBody>
          <a:bodyPr/>
          <a:lstStyle/>
          <a:p>
            <a:fld id="{A0A72A2D-1551-40D1-81C6-DBFBD4DDFACC}" type="datetimeFigureOut">
              <a:rPr lang="it-IT" smtClean="0"/>
              <a:t>07/10/2023</a:t>
            </a:fld>
            <a:endParaRPr lang="it-IT"/>
          </a:p>
        </p:txBody>
      </p:sp>
      <p:sp>
        <p:nvSpPr>
          <p:cNvPr id="5" name="Segnaposto piè di pagina 4">
            <a:extLst>
              <a:ext uri="{FF2B5EF4-FFF2-40B4-BE49-F238E27FC236}">
                <a16:creationId xmlns:a16="http://schemas.microsoft.com/office/drawing/2014/main" id="{CDCFB5F0-1832-E105-01BA-81B89881F24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91A92D3-317C-87FE-2EB2-3BC6210D719A}"/>
              </a:ext>
            </a:extLst>
          </p:cNvPr>
          <p:cNvSpPr>
            <a:spLocks noGrp="1"/>
          </p:cNvSpPr>
          <p:nvPr>
            <p:ph type="sldNum" sz="quarter" idx="12"/>
          </p:nvPr>
        </p:nvSpPr>
        <p:spPr/>
        <p:txBody>
          <a:bodyPr/>
          <a:lstStyle/>
          <a:p>
            <a:fld id="{A8C20027-987E-493C-909E-2A2F1263421F}" type="slidenum">
              <a:rPr lang="it-IT" smtClean="0"/>
              <a:t>‹N›</a:t>
            </a:fld>
            <a:endParaRPr lang="it-IT"/>
          </a:p>
        </p:txBody>
      </p:sp>
    </p:spTree>
    <p:extLst>
      <p:ext uri="{BB962C8B-B14F-4D97-AF65-F5344CB8AC3E}">
        <p14:creationId xmlns:p14="http://schemas.microsoft.com/office/powerpoint/2010/main" val="993078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BFA9C8-04F7-C55B-0789-E7A793AB68BA}"/>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44C5950-F8C9-C484-2F22-2005DE9B49C0}"/>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788BD23-2CF0-AE89-A2E6-46763C565443}"/>
              </a:ext>
            </a:extLst>
          </p:cNvPr>
          <p:cNvSpPr>
            <a:spLocks noGrp="1"/>
          </p:cNvSpPr>
          <p:nvPr>
            <p:ph type="dt" sz="half" idx="10"/>
          </p:nvPr>
        </p:nvSpPr>
        <p:spPr/>
        <p:txBody>
          <a:bodyPr/>
          <a:lstStyle/>
          <a:p>
            <a:fld id="{A0A72A2D-1551-40D1-81C6-DBFBD4DDFACC}" type="datetimeFigureOut">
              <a:rPr lang="it-IT" smtClean="0"/>
              <a:t>07/10/2023</a:t>
            </a:fld>
            <a:endParaRPr lang="it-IT"/>
          </a:p>
        </p:txBody>
      </p:sp>
      <p:sp>
        <p:nvSpPr>
          <p:cNvPr id="5" name="Segnaposto piè di pagina 4">
            <a:extLst>
              <a:ext uri="{FF2B5EF4-FFF2-40B4-BE49-F238E27FC236}">
                <a16:creationId xmlns:a16="http://schemas.microsoft.com/office/drawing/2014/main" id="{6F00F2E9-C7C8-CA82-800A-08448E6B0FA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611ACBC-CE62-1C67-02B3-A25273F60F0C}"/>
              </a:ext>
            </a:extLst>
          </p:cNvPr>
          <p:cNvSpPr>
            <a:spLocks noGrp="1"/>
          </p:cNvSpPr>
          <p:nvPr>
            <p:ph type="sldNum" sz="quarter" idx="12"/>
          </p:nvPr>
        </p:nvSpPr>
        <p:spPr/>
        <p:txBody>
          <a:bodyPr/>
          <a:lstStyle/>
          <a:p>
            <a:fld id="{A8C20027-987E-493C-909E-2A2F1263421F}" type="slidenum">
              <a:rPr lang="it-IT" smtClean="0"/>
              <a:t>‹N›</a:t>
            </a:fld>
            <a:endParaRPr lang="it-IT"/>
          </a:p>
        </p:txBody>
      </p:sp>
    </p:spTree>
    <p:extLst>
      <p:ext uri="{BB962C8B-B14F-4D97-AF65-F5344CB8AC3E}">
        <p14:creationId xmlns:p14="http://schemas.microsoft.com/office/powerpoint/2010/main" val="1923407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BEE85BF5-0E04-A40E-3454-2D1A14CE60F6}"/>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4ECC4354-AFAD-1ADF-73B9-B6F3F6D84D1A}"/>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0C14597-A0F8-8EEC-96EC-63FDEB8E8D8C}"/>
              </a:ext>
            </a:extLst>
          </p:cNvPr>
          <p:cNvSpPr>
            <a:spLocks noGrp="1"/>
          </p:cNvSpPr>
          <p:nvPr>
            <p:ph type="dt" sz="half" idx="10"/>
          </p:nvPr>
        </p:nvSpPr>
        <p:spPr/>
        <p:txBody>
          <a:bodyPr/>
          <a:lstStyle/>
          <a:p>
            <a:fld id="{A0A72A2D-1551-40D1-81C6-DBFBD4DDFACC}" type="datetimeFigureOut">
              <a:rPr lang="it-IT" smtClean="0"/>
              <a:t>07/10/2023</a:t>
            </a:fld>
            <a:endParaRPr lang="it-IT"/>
          </a:p>
        </p:txBody>
      </p:sp>
      <p:sp>
        <p:nvSpPr>
          <p:cNvPr id="5" name="Segnaposto piè di pagina 4">
            <a:extLst>
              <a:ext uri="{FF2B5EF4-FFF2-40B4-BE49-F238E27FC236}">
                <a16:creationId xmlns:a16="http://schemas.microsoft.com/office/drawing/2014/main" id="{AB1D82CF-A503-A6DF-DD3F-4E1979F5E15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7C5B9BC-17DD-0FA4-E695-CC3EB92FF2CC}"/>
              </a:ext>
            </a:extLst>
          </p:cNvPr>
          <p:cNvSpPr>
            <a:spLocks noGrp="1"/>
          </p:cNvSpPr>
          <p:nvPr>
            <p:ph type="sldNum" sz="quarter" idx="12"/>
          </p:nvPr>
        </p:nvSpPr>
        <p:spPr/>
        <p:txBody>
          <a:bodyPr/>
          <a:lstStyle/>
          <a:p>
            <a:fld id="{A8C20027-987E-493C-909E-2A2F1263421F}" type="slidenum">
              <a:rPr lang="it-IT" smtClean="0"/>
              <a:t>‹N›</a:t>
            </a:fld>
            <a:endParaRPr lang="it-IT"/>
          </a:p>
        </p:txBody>
      </p:sp>
    </p:spTree>
    <p:extLst>
      <p:ext uri="{BB962C8B-B14F-4D97-AF65-F5344CB8AC3E}">
        <p14:creationId xmlns:p14="http://schemas.microsoft.com/office/powerpoint/2010/main" val="3881661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5AFC28-7F9E-0331-AE80-565F47463CB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386E2EA-44A3-89D8-206A-F350B6DF069F}"/>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1023806-27D9-2006-E505-73CF1F69B149}"/>
              </a:ext>
            </a:extLst>
          </p:cNvPr>
          <p:cNvSpPr>
            <a:spLocks noGrp="1"/>
          </p:cNvSpPr>
          <p:nvPr>
            <p:ph type="dt" sz="half" idx="10"/>
          </p:nvPr>
        </p:nvSpPr>
        <p:spPr/>
        <p:txBody>
          <a:bodyPr/>
          <a:lstStyle/>
          <a:p>
            <a:fld id="{A0A72A2D-1551-40D1-81C6-DBFBD4DDFACC}" type="datetimeFigureOut">
              <a:rPr lang="it-IT" smtClean="0"/>
              <a:t>07/10/2023</a:t>
            </a:fld>
            <a:endParaRPr lang="it-IT"/>
          </a:p>
        </p:txBody>
      </p:sp>
      <p:sp>
        <p:nvSpPr>
          <p:cNvPr id="5" name="Segnaposto piè di pagina 4">
            <a:extLst>
              <a:ext uri="{FF2B5EF4-FFF2-40B4-BE49-F238E27FC236}">
                <a16:creationId xmlns:a16="http://schemas.microsoft.com/office/drawing/2014/main" id="{2317B44F-532A-EDF8-582B-D6363FCAB3D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E2DB56E-AB00-BBB2-539F-2F4E6F0895A4}"/>
              </a:ext>
            </a:extLst>
          </p:cNvPr>
          <p:cNvSpPr>
            <a:spLocks noGrp="1"/>
          </p:cNvSpPr>
          <p:nvPr>
            <p:ph type="sldNum" sz="quarter" idx="12"/>
          </p:nvPr>
        </p:nvSpPr>
        <p:spPr/>
        <p:txBody>
          <a:bodyPr/>
          <a:lstStyle/>
          <a:p>
            <a:fld id="{A8C20027-987E-493C-909E-2A2F1263421F}" type="slidenum">
              <a:rPr lang="it-IT" smtClean="0"/>
              <a:t>‹N›</a:t>
            </a:fld>
            <a:endParaRPr lang="it-IT"/>
          </a:p>
        </p:txBody>
      </p:sp>
    </p:spTree>
    <p:extLst>
      <p:ext uri="{BB962C8B-B14F-4D97-AF65-F5344CB8AC3E}">
        <p14:creationId xmlns:p14="http://schemas.microsoft.com/office/powerpoint/2010/main" val="3144930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1DE127-E798-D8E8-EEBB-1D91650F59FE}"/>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7C76ED39-22C3-593B-A54C-71E5B820AB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A55FC3E0-348A-8339-AF47-47598D05E166}"/>
              </a:ext>
            </a:extLst>
          </p:cNvPr>
          <p:cNvSpPr>
            <a:spLocks noGrp="1"/>
          </p:cNvSpPr>
          <p:nvPr>
            <p:ph type="dt" sz="half" idx="10"/>
          </p:nvPr>
        </p:nvSpPr>
        <p:spPr/>
        <p:txBody>
          <a:bodyPr/>
          <a:lstStyle/>
          <a:p>
            <a:fld id="{A0A72A2D-1551-40D1-81C6-DBFBD4DDFACC}" type="datetimeFigureOut">
              <a:rPr lang="it-IT" smtClean="0"/>
              <a:t>07/10/2023</a:t>
            </a:fld>
            <a:endParaRPr lang="it-IT"/>
          </a:p>
        </p:txBody>
      </p:sp>
      <p:sp>
        <p:nvSpPr>
          <p:cNvPr id="5" name="Segnaposto piè di pagina 4">
            <a:extLst>
              <a:ext uri="{FF2B5EF4-FFF2-40B4-BE49-F238E27FC236}">
                <a16:creationId xmlns:a16="http://schemas.microsoft.com/office/drawing/2014/main" id="{C81D842F-6227-8EFB-F7FF-F9C317069D0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1E7DB91-F85D-AC76-C59C-361044707AE7}"/>
              </a:ext>
            </a:extLst>
          </p:cNvPr>
          <p:cNvSpPr>
            <a:spLocks noGrp="1"/>
          </p:cNvSpPr>
          <p:nvPr>
            <p:ph type="sldNum" sz="quarter" idx="12"/>
          </p:nvPr>
        </p:nvSpPr>
        <p:spPr/>
        <p:txBody>
          <a:bodyPr/>
          <a:lstStyle/>
          <a:p>
            <a:fld id="{A8C20027-987E-493C-909E-2A2F1263421F}" type="slidenum">
              <a:rPr lang="it-IT" smtClean="0"/>
              <a:t>‹N›</a:t>
            </a:fld>
            <a:endParaRPr lang="it-IT"/>
          </a:p>
        </p:txBody>
      </p:sp>
    </p:spTree>
    <p:extLst>
      <p:ext uri="{BB962C8B-B14F-4D97-AF65-F5344CB8AC3E}">
        <p14:creationId xmlns:p14="http://schemas.microsoft.com/office/powerpoint/2010/main" val="3493651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9E6147-ADE7-250A-957A-D6523803B18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27684E5-A03A-78FB-9BB2-BBAF9A65410F}"/>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06FC9C82-9ED7-A970-5B76-768CA6B724FE}"/>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03B7F8D7-5BE3-BD76-21CE-24CAB7A07BA4}"/>
              </a:ext>
            </a:extLst>
          </p:cNvPr>
          <p:cNvSpPr>
            <a:spLocks noGrp="1"/>
          </p:cNvSpPr>
          <p:nvPr>
            <p:ph type="dt" sz="half" idx="10"/>
          </p:nvPr>
        </p:nvSpPr>
        <p:spPr/>
        <p:txBody>
          <a:bodyPr/>
          <a:lstStyle/>
          <a:p>
            <a:fld id="{A0A72A2D-1551-40D1-81C6-DBFBD4DDFACC}" type="datetimeFigureOut">
              <a:rPr lang="it-IT" smtClean="0"/>
              <a:t>07/10/2023</a:t>
            </a:fld>
            <a:endParaRPr lang="it-IT"/>
          </a:p>
        </p:txBody>
      </p:sp>
      <p:sp>
        <p:nvSpPr>
          <p:cNvPr id="6" name="Segnaposto piè di pagina 5">
            <a:extLst>
              <a:ext uri="{FF2B5EF4-FFF2-40B4-BE49-F238E27FC236}">
                <a16:creationId xmlns:a16="http://schemas.microsoft.com/office/drawing/2014/main" id="{3F719B4C-217E-D5CF-CA66-6B8E91437A2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ECACA44-01F8-F013-D0E6-EF5692AB0437}"/>
              </a:ext>
            </a:extLst>
          </p:cNvPr>
          <p:cNvSpPr>
            <a:spLocks noGrp="1"/>
          </p:cNvSpPr>
          <p:nvPr>
            <p:ph type="sldNum" sz="quarter" idx="12"/>
          </p:nvPr>
        </p:nvSpPr>
        <p:spPr/>
        <p:txBody>
          <a:bodyPr/>
          <a:lstStyle/>
          <a:p>
            <a:fld id="{A8C20027-987E-493C-909E-2A2F1263421F}" type="slidenum">
              <a:rPr lang="it-IT" smtClean="0"/>
              <a:t>‹N›</a:t>
            </a:fld>
            <a:endParaRPr lang="it-IT"/>
          </a:p>
        </p:txBody>
      </p:sp>
    </p:spTree>
    <p:extLst>
      <p:ext uri="{BB962C8B-B14F-4D97-AF65-F5344CB8AC3E}">
        <p14:creationId xmlns:p14="http://schemas.microsoft.com/office/powerpoint/2010/main" val="2932294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4F9520-ACE0-4177-6339-DEB670414BF7}"/>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4A6E1B8-FBDF-E9C7-A2CA-4005B75EDE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FFDAF4AA-394C-DEFC-1FA7-91E864B35689}"/>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BAD8E839-DB0C-DE2E-D6A7-2F998B087D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45E6090-AC25-466A-944D-B45620AAF1FF}"/>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6C49D845-7168-97E1-54AA-E604A006A451}"/>
              </a:ext>
            </a:extLst>
          </p:cNvPr>
          <p:cNvSpPr>
            <a:spLocks noGrp="1"/>
          </p:cNvSpPr>
          <p:nvPr>
            <p:ph type="dt" sz="half" idx="10"/>
          </p:nvPr>
        </p:nvSpPr>
        <p:spPr/>
        <p:txBody>
          <a:bodyPr/>
          <a:lstStyle/>
          <a:p>
            <a:fld id="{A0A72A2D-1551-40D1-81C6-DBFBD4DDFACC}" type="datetimeFigureOut">
              <a:rPr lang="it-IT" smtClean="0"/>
              <a:t>07/10/2023</a:t>
            </a:fld>
            <a:endParaRPr lang="it-IT"/>
          </a:p>
        </p:txBody>
      </p:sp>
      <p:sp>
        <p:nvSpPr>
          <p:cNvPr id="8" name="Segnaposto piè di pagina 7">
            <a:extLst>
              <a:ext uri="{FF2B5EF4-FFF2-40B4-BE49-F238E27FC236}">
                <a16:creationId xmlns:a16="http://schemas.microsoft.com/office/drawing/2014/main" id="{90864900-0CB8-5065-DAD6-194A65489D45}"/>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2F71189B-708D-E1E3-808D-A00EB2B08EAB}"/>
              </a:ext>
            </a:extLst>
          </p:cNvPr>
          <p:cNvSpPr>
            <a:spLocks noGrp="1"/>
          </p:cNvSpPr>
          <p:nvPr>
            <p:ph type="sldNum" sz="quarter" idx="12"/>
          </p:nvPr>
        </p:nvSpPr>
        <p:spPr/>
        <p:txBody>
          <a:bodyPr/>
          <a:lstStyle/>
          <a:p>
            <a:fld id="{A8C20027-987E-493C-909E-2A2F1263421F}" type="slidenum">
              <a:rPr lang="it-IT" smtClean="0"/>
              <a:t>‹N›</a:t>
            </a:fld>
            <a:endParaRPr lang="it-IT"/>
          </a:p>
        </p:txBody>
      </p:sp>
    </p:spTree>
    <p:extLst>
      <p:ext uri="{BB962C8B-B14F-4D97-AF65-F5344CB8AC3E}">
        <p14:creationId xmlns:p14="http://schemas.microsoft.com/office/powerpoint/2010/main" val="3816757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B22557-0596-B887-2D13-ED4B02BABDBA}"/>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36333EF0-4568-CBD8-93BD-651DC1C4217A}"/>
              </a:ext>
            </a:extLst>
          </p:cNvPr>
          <p:cNvSpPr>
            <a:spLocks noGrp="1"/>
          </p:cNvSpPr>
          <p:nvPr>
            <p:ph type="dt" sz="half" idx="10"/>
          </p:nvPr>
        </p:nvSpPr>
        <p:spPr/>
        <p:txBody>
          <a:bodyPr/>
          <a:lstStyle/>
          <a:p>
            <a:fld id="{A0A72A2D-1551-40D1-81C6-DBFBD4DDFACC}" type="datetimeFigureOut">
              <a:rPr lang="it-IT" smtClean="0"/>
              <a:t>07/10/2023</a:t>
            </a:fld>
            <a:endParaRPr lang="it-IT"/>
          </a:p>
        </p:txBody>
      </p:sp>
      <p:sp>
        <p:nvSpPr>
          <p:cNvPr id="4" name="Segnaposto piè di pagina 3">
            <a:extLst>
              <a:ext uri="{FF2B5EF4-FFF2-40B4-BE49-F238E27FC236}">
                <a16:creationId xmlns:a16="http://schemas.microsoft.com/office/drawing/2014/main" id="{949C76C1-6676-1C06-A158-92CA557EFA66}"/>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41B7162F-21F6-BC68-F686-6D89DC7FC64F}"/>
              </a:ext>
            </a:extLst>
          </p:cNvPr>
          <p:cNvSpPr>
            <a:spLocks noGrp="1"/>
          </p:cNvSpPr>
          <p:nvPr>
            <p:ph type="sldNum" sz="quarter" idx="12"/>
          </p:nvPr>
        </p:nvSpPr>
        <p:spPr/>
        <p:txBody>
          <a:bodyPr/>
          <a:lstStyle/>
          <a:p>
            <a:fld id="{A8C20027-987E-493C-909E-2A2F1263421F}" type="slidenum">
              <a:rPr lang="it-IT" smtClean="0"/>
              <a:t>‹N›</a:t>
            </a:fld>
            <a:endParaRPr lang="it-IT"/>
          </a:p>
        </p:txBody>
      </p:sp>
    </p:spTree>
    <p:extLst>
      <p:ext uri="{BB962C8B-B14F-4D97-AF65-F5344CB8AC3E}">
        <p14:creationId xmlns:p14="http://schemas.microsoft.com/office/powerpoint/2010/main" val="696332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093E0BD3-F9C1-7950-D81C-2A7BAF885805}"/>
              </a:ext>
            </a:extLst>
          </p:cNvPr>
          <p:cNvSpPr>
            <a:spLocks noGrp="1"/>
          </p:cNvSpPr>
          <p:nvPr>
            <p:ph type="dt" sz="half" idx="10"/>
          </p:nvPr>
        </p:nvSpPr>
        <p:spPr/>
        <p:txBody>
          <a:bodyPr/>
          <a:lstStyle/>
          <a:p>
            <a:fld id="{A0A72A2D-1551-40D1-81C6-DBFBD4DDFACC}" type="datetimeFigureOut">
              <a:rPr lang="it-IT" smtClean="0"/>
              <a:t>07/10/2023</a:t>
            </a:fld>
            <a:endParaRPr lang="it-IT"/>
          </a:p>
        </p:txBody>
      </p:sp>
      <p:sp>
        <p:nvSpPr>
          <p:cNvPr id="3" name="Segnaposto piè di pagina 2">
            <a:extLst>
              <a:ext uri="{FF2B5EF4-FFF2-40B4-BE49-F238E27FC236}">
                <a16:creationId xmlns:a16="http://schemas.microsoft.com/office/drawing/2014/main" id="{43E598AD-992A-D8CD-C5FA-5FDD0685BEF2}"/>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89DA169D-B272-1326-0CFA-6C91C023197A}"/>
              </a:ext>
            </a:extLst>
          </p:cNvPr>
          <p:cNvSpPr>
            <a:spLocks noGrp="1"/>
          </p:cNvSpPr>
          <p:nvPr>
            <p:ph type="sldNum" sz="quarter" idx="12"/>
          </p:nvPr>
        </p:nvSpPr>
        <p:spPr/>
        <p:txBody>
          <a:bodyPr/>
          <a:lstStyle/>
          <a:p>
            <a:fld id="{A8C20027-987E-493C-909E-2A2F1263421F}" type="slidenum">
              <a:rPr lang="it-IT" smtClean="0"/>
              <a:t>‹N›</a:t>
            </a:fld>
            <a:endParaRPr lang="it-IT"/>
          </a:p>
        </p:txBody>
      </p:sp>
    </p:spTree>
    <p:extLst>
      <p:ext uri="{BB962C8B-B14F-4D97-AF65-F5344CB8AC3E}">
        <p14:creationId xmlns:p14="http://schemas.microsoft.com/office/powerpoint/2010/main" val="2788478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F0722A-6483-C7CB-CAF7-450977949BF8}"/>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17345FC-33B7-A843-6B87-F40A82FEAE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C213E4B7-0E9E-2204-713A-6E6B27B4D5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DD5CC86-FB09-8046-3771-F18AB27EAC2A}"/>
              </a:ext>
            </a:extLst>
          </p:cNvPr>
          <p:cNvSpPr>
            <a:spLocks noGrp="1"/>
          </p:cNvSpPr>
          <p:nvPr>
            <p:ph type="dt" sz="half" idx="10"/>
          </p:nvPr>
        </p:nvSpPr>
        <p:spPr/>
        <p:txBody>
          <a:bodyPr/>
          <a:lstStyle/>
          <a:p>
            <a:fld id="{A0A72A2D-1551-40D1-81C6-DBFBD4DDFACC}" type="datetimeFigureOut">
              <a:rPr lang="it-IT" smtClean="0"/>
              <a:t>07/10/2023</a:t>
            </a:fld>
            <a:endParaRPr lang="it-IT"/>
          </a:p>
        </p:txBody>
      </p:sp>
      <p:sp>
        <p:nvSpPr>
          <p:cNvPr id="6" name="Segnaposto piè di pagina 5">
            <a:extLst>
              <a:ext uri="{FF2B5EF4-FFF2-40B4-BE49-F238E27FC236}">
                <a16:creationId xmlns:a16="http://schemas.microsoft.com/office/drawing/2014/main" id="{A59B705C-69E2-AEBD-E41F-31B7E87DEB4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8FCA2C9-C463-A091-5442-2B6E1CE28733}"/>
              </a:ext>
            </a:extLst>
          </p:cNvPr>
          <p:cNvSpPr>
            <a:spLocks noGrp="1"/>
          </p:cNvSpPr>
          <p:nvPr>
            <p:ph type="sldNum" sz="quarter" idx="12"/>
          </p:nvPr>
        </p:nvSpPr>
        <p:spPr/>
        <p:txBody>
          <a:bodyPr/>
          <a:lstStyle/>
          <a:p>
            <a:fld id="{A8C20027-987E-493C-909E-2A2F1263421F}" type="slidenum">
              <a:rPr lang="it-IT" smtClean="0"/>
              <a:t>‹N›</a:t>
            </a:fld>
            <a:endParaRPr lang="it-IT"/>
          </a:p>
        </p:txBody>
      </p:sp>
    </p:spTree>
    <p:extLst>
      <p:ext uri="{BB962C8B-B14F-4D97-AF65-F5344CB8AC3E}">
        <p14:creationId xmlns:p14="http://schemas.microsoft.com/office/powerpoint/2010/main" val="320962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8E5E70-3DE1-384F-E06C-A442DCC9240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EC465895-A71B-A7D1-68AD-735CE52571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4228788A-86BB-361F-2026-BC043043BB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2AAC7BE-9B60-AEDD-6465-277456D69C30}"/>
              </a:ext>
            </a:extLst>
          </p:cNvPr>
          <p:cNvSpPr>
            <a:spLocks noGrp="1"/>
          </p:cNvSpPr>
          <p:nvPr>
            <p:ph type="dt" sz="half" idx="10"/>
          </p:nvPr>
        </p:nvSpPr>
        <p:spPr/>
        <p:txBody>
          <a:bodyPr/>
          <a:lstStyle/>
          <a:p>
            <a:fld id="{A0A72A2D-1551-40D1-81C6-DBFBD4DDFACC}" type="datetimeFigureOut">
              <a:rPr lang="it-IT" smtClean="0"/>
              <a:t>07/10/2023</a:t>
            </a:fld>
            <a:endParaRPr lang="it-IT"/>
          </a:p>
        </p:txBody>
      </p:sp>
      <p:sp>
        <p:nvSpPr>
          <p:cNvPr id="6" name="Segnaposto piè di pagina 5">
            <a:extLst>
              <a:ext uri="{FF2B5EF4-FFF2-40B4-BE49-F238E27FC236}">
                <a16:creationId xmlns:a16="http://schemas.microsoft.com/office/drawing/2014/main" id="{26A22639-26E2-7646-0E4A-4F9AABB5F3F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0CD4002-2408-F891-EE28-D05C568692C5}"/>
              </a:ext>
            </a:extLst>
          </p:cNvPr>
          <p:cNvSpPr>
            <a:spLocks noGrp="1"/>
          </p:cNvSpPr>
          <p:nvPr>
            <p:ph type="sldNum" sz="quarter" idx="12"/>
          </p:nvPr>
        </p:nvSpPr>
        <p:spPr/>
        <p:txBody>
          <a:bodyPr/>
          <a:lstStyle/>
          <a:p>
            <a:fld id="{A8C20027-987E-493C-909E-2A2F1263421F}" type="slidenum">
              <a:rPr lang="it-IT" smtClean="0"/>
              <a:t>‹N›</a:t>
            </a:fld>
            <a:endParaRPr lang="it-IT"/>
          </a:p>
        </p:txBody>
      </p:sp>
    </p:spTree>
    <p:extLst>
      <p:ext uri="{BB962C8B-B14F-4D97-AF65-F5344CB8AC3E}">
        <p14:creationId xmlns:p14="http://schemas.microsoft.com/office/powerpoint/2010/main" val="1773323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83004634-2255-AA27-AB43-FE7DDDE8CB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4D801DC-9D0D-1144-46E9-3165B97B47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D82AC9F-912E-725E-2767-A30389AFBA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A72A2D-1551-40D1-81C6-DBFBD4DDFACC}" type="datetimeFigureOut">
              <a:rPr lang="it-IT" smtClean="0"/>
              <a:t>07/10/2023</a:t>
            </a:fld>
            <a:endParaRPr lang="it-IT"/>
          </a:p>
        </p:txBody>
      </p:sp>
      <p:sp>
        <p:nvSpPr>
          <p:cNvPr id="5" name="Segnaposto piè di pagina 4">
            <a:extLst>
              <a:ext uri="{FF2B5EF4-FFF2-40B4-BE49-F238E27FC236}">
                <a16:creationId xmlns:a16="http://schemas.microsoft.com/office/drawing/2014/main" id="{5E224FD0-D413-8413-68CE-2A197ACD89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734CD9FD-4391-F67D-B464-C24556C1AF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C20027-987E-493C-909E-2A2F1263421F}" type="slidenum">
              <a:rPr lang="it-IT" smtClean="0"/>
              <a:t>‹N›</a:t>
            </a:fld>
            <a:endParaRPr lang="it-IT"/>
          </a:p>
        </p:txBody>
      </p:sp>
    </p:spTree>
    <p:extLst>
      <p:ext uri="{BB962C8B-B14F-4D97-AF65-F5344CB8AC3E}">
        <p14:creationId xmlns:p14="http://schemas.microsoft.com/office/powerpoint/2010/main" val="1281019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02E4B7-4CB0-75AC-DEA8-267EC5357592}"/>
              </a:ext>
            </a:extLst>
          </p:cNvPr>
          <p:cNvSpPr>
            <a:spLocks noGrp="1"/>
          </p:cNvSpPr>
          <p:nvPr>
            <p:ph type="ctrTitle"/>
          </p:nvPr>
        </p:nvSpPr>
        <p:spPr>
          <a:xfrm>
            <a:off x="1190367" y="1567527"/>
            <a:ext cx="9811265" cy="1655762"/>
          </a:xfrm>
        </p:spPr>
        <p:txBody>
          <a:bodyPr>
            <a:normAutofit fontScale="90000"/>
          </a:bodyPr>
          <a:lstStyle/>
          <a:p>
            <a:r>
              <a:rPr lang="it-IT" dirty="0">
                <a:latin typeface="Cambria" panose="02040503050406030204" pitchFamily="18" charset="0"/>
                <a:ea typeface="Cambria" panose="02040503050406030204" pitchFamily="18" charset="0"/>
              </a:rPr>
              <a:t>«Il Mercante di Venezia» (1597)</a:t>
            </a:r>
            <a:br>
              <a:rPr lang="it-IT" dirty="0">
                <a:latin typeface="Cambria" panose="02040503050406030204" pitchFamily="18" charset="0"/>
                <a:ea typeface="Cambria" panose="02040503050406030204" pitchFamily="18" charset="0"/>
              </a:rPr>
            </a:br>
            <a:r>
              <a:rPr lang="it-IT" sz="5300" dirty="0">
                <a:latin typeface="Cambria" panose="02040503050406030204" pitchFamily="18" charset="0"/>
                <a:ea typeface="Cambria" panose="02040503050406030204" pitchFamily="18" charset="0"/>
              </a:rPr>
              <a:t>e la sospensione dell’incredulità</a:t>
            </a:r>
          </a:p>
        </p:txBody>
      </p:sp>
      <p:sp>
        <p:nvSpPr>
          <p:cNvPr id="3" name="Sottotitolo 2">
            <a:extLst>
              <a:ext uri="{FF2B5EF4-FFF2-40B4-BE49-F238E27FC236}">
                <a16:creationId xmlns:a16="http://schemas.microsoft.com/office/drawing/2014/main" id="{ACE2CB59-10B7-F11A-CCE2-D75D474DE496}"/>
              </a:ext>
            </a:extLst>
          </p:cNvPr>
          <p:cNvSpPr>
            <a:spLocks noGrp="1"/>
          </p:cNvSpPr>
          <p:nvPr>
            <p:ph type="subTitle" idx="1"/>
          </p:nvPr>
        </p:nvSpPr>
        <p:spPr>
          <a:xfrm>
            <a:off x="1524000" y="3634711"/>
            <a:ext cx="9144000" cy="972316"/>
          </a:xfrm>
        </p:spPr>
        <p:txBody>
          <a:bodyPr>
            <a:normAutofit/>
          </a:bodyPr>
          <a:lstStyle/>
          <a:p>
            <a:r>
              <a:rPr lang="it-IT" sz="3600" dirty="0">
                <a:latin typeface="Cambria" panose="02040503050406030204" pitchFamily="18" charset="0"/>
                <a:ea typeface="Cambria" panose="02040503050406030204" pitchFamily="18" charset="0"/>
              </a:rPr>
              <a:t>Ovvero dieci punti per un’analisi giuridica</a:t>
            </a:r>
          </a:p>
          <a:p>
            <a:endParaRPr lang="it-IT" dirty="0"/>
          </a:p>
          <a:p>
            <a:endParaRPr lang="it-IT" dirty="0"/>
          </a:p>
        </p:txBody>
      </p:sp>
      <p:pic>
        <p:nvPicPr>
          <p:cNvPr id="5" name="Immagine 4">
            <a:extLst>
              <a:ext uri="{FF2B5EF4-FFF2-40B4-BE49-F238E27FC236}">
                <a16:creationId xmlns:a16="http://schemas.microsoft.com/office/drawing/2014/main" id="{2EBF9831-C5A4-91C3-5A7F-6F499504D9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5059" y="4788155"/>
            <a:ext cx="2496034" cy="1872026"/>
          </a:xfrm>
          <a:prstGeom prst="rect">
            <a:avLst/>
          </a:prstGeom>
        </p:spPr>
      </p:pic>
      <p:sp>
        <p:nvSpPr>
          <p:cNvPr id="7" name="CasellaDiTesto 6">
            <a:extLst>
              <a:ext uri="{FF2B5EF4-FFF2-40B4-BE49-F238E27FC236}">
                <a16:creationId xmlns:a16="http://schemas.microsoft.com/office/drawing/2014/main" id="{2A459591-E543-7549-3E1B-CCCE75A323CA}"/>
              </a:ext>
            </a:extLst>
          </p:cNvPr>
          <p:cNvSpPr txBox="1"/>
          <p:nvPr/>
        </p:nvSpPr>
        <p:spPr>
          <a:xfrm>
            <a:off x="4668796" y="599801"/>
            <a:ext cx="6098058" cy="584775"/>
          </a:xfrm>
          <a:prstGeom prst="rect">
            <a:avLst/>
          </a:prstGeom>
          <a:noFill/>
        </p:spPr>
        <p:txBody>
          <a:bodyPr wrap="square">
            <a:spAutoFit/>
          </a:bodyPr>
          <a:lstStyle/>
          <a:p>
            <a:r>
              <a:rPr lang="it-IT" sz="3200" dirty="0">
                <a:latin typeface="Cambria" panose="02040503050406030204" pitchFamily="18" charset="0"/>
                <a:ea typeface="Cambria" panose="02040503050406030204" pitchFamily="18" charset="0"/>
              </a:rPr>
              <a:t>Silvia Gasparini</a:t>
            </a:r>
          </a:p>
        </p:txBody>
      </p:sp>
    </p:spTree>
    <p:extLst>
      <p:ext uri="{BB962C8B-B14F-4D97-AF65-F5344CB8AC3E}">
        <p14:creationId xmlns:p14="http://schemas.microsoft.com/office/powerpoint/2010/main" val="1431276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AFFDA1-417D-EAAC-F9F4-C8BDB3342914}"/>
              </a:ext>
            </a:extLst>
          </p:cNvPr>
          <p:cNvSpPr>
            <a:spLocks noGrp="1"/>
          </p:cNvSpPr>
          <p:nvPr>
            <p:ph type="title"/>
          </p:nvPr>
        </p:nvSpPr>
        <p:spPr>
          <a:xfrm>
            <a:off x="838200" y="18255"/>
            <a:ext cx="10515600" cy="1325563"/>
          </a:xfrm>
        </p:spPr>
        <p:txBody>
          <a:bodyPr/>
          <a:lstStyle/>
          <a:p>
            <a:r>
              <a:rPr lang="it-IT" sz="4400" dirty="0">
                <a:latin typeface="Cambria" panose="02040503050406030204" pitchFamily="18" charset="0"/>
                <a:ea typeface="Cambria" panose="02040503050406030204" pitchFamily="18" charset="0"/>
              </a:rPr>
              <a:t>Sei: le parti</a:t>
            </a:r>
            <a:endParaRPr lang="it-IT" dirty="0"/>
          </a:p>
        </p:txBody>
      </p:sp>
      <p:sp>
        <p:nvSpPr>
          <p:cNvPr id="3" name="Segnaposto contenuto 2">
            <a:extLst>
              <a:ext uri="{FF2B5EF4-FFF2-40B4-BE49-F238E27FC236}">
                <a16:creationId xmlns:a16="http://schemas.microsoft.com/office/drawing/2014/main" id="{FF1FF2A9-FF42-93E4-3162-F859F7B556AE}"/>
              </a:ext>
            </a:extLst>
          </p:cNvPr>
          <p:cNvSpPr>
            <a:spLocks noGrp="1"/>
          </p:cNvSpPr>
          <p:nvPr>
            <p:ph idx="1"/>
          </p:nvPr>
        </p:nvSpPr>
        <p:spPr>
          <a:xfrm>
            <a:off x="838200" y="1047150"/>
            <a:ext cx="7119551" cy="5415434"/>
          </a:xfrm>
        </p:spPr>
        <p:txBody>
          <a:bodyPr>
            <a:normAutofit fontScale="92500"/>
          </a:bodyPr>
          <a:lstStyle/>
          <a:p>
            <a:r>
              <a:rPr lang="it-IT" sz="2400" dirty="0">
                <a:latin typeface="Cambria" panose="02040503050406030204" pitchFamily="18" charset="0"/>
                <a:ea typeface="Cambria" panose="02040503050406030204" pitchFamily="18" charset="0"/>
              </a:rPr>
              <a:t>Sono presenti in giudizio l’attore e creditore Shylock e il convenuto e debitore Antonio, ma anche Bassanio…</a:t>
            </a:r>
          </a:p>
          <a:p>
            <a:r>
              <a:rPr lang="it-IT" sz="2400" dirty="0">
                <a:latin typeface="Cambria" panose="02040503050406030204" pitchFamily="18" charset="0"/>
                <a:ea typeface="Cambria" panose="02040503050406030204" pitchFamily="18" charset="0"/>
              </a:rPr>
              <a:t>…e Bassanio si presenta coi soldi in mano, pronto a pagare la somma prestata, più qualsiasi aggiunta stabilita dai giudici per gli interessi per il ritardo nel pagamento (dalla scadenza del debito al processo) e per le spese processuali.</a:t>
            </a:r>
          </a:p>
          <a:p>
            <a:r>
              <a:rPr lang="it-IT" sz="2400" b="1" dirty="0">
                <a:latin typeface="Cambria" panose="02040503050406030204" pitchFamily="18" charset="0"/>
                <a:ea typeface="Cambria" panose="02040503050406030204" pitchFamily="18" charset="0"/>
              </a:rPr>
              <a:t>Shylock non può rifiutare di accettare la somma complessiva stabilita dai giudici e  e offerta da Bassanio, altrimenti cade nella mora del creditore!</a:t>
            </a:r>
          </a:p>
          <a:p>
            <a:r>
              <a:rPr lang="it-IT" sz="2400" dirty="0">
                <a:latin typeface="Cambria" panose="02040503050406030204" pitchFamily="18" charset="0"/>
                <a:ea typeface="Cambria" panose="02040503050406030204" pitchFamily="18" charset="0"/>
              </a:rPr>
              <a:t>In tal caso gli interessi per il ritardo smettono di accumularsi (perché a questo punto la colpa dell’ulteriore ritardo è di Shylock) e dalla somma dovuta si sottraggono le spese di Antonio per fargli avere la somma (es. depositandola presso i giudici).</a:t>
            </a:r>
          </a:p>
        </p:txBody>
      </p:sp>
      <p:pic>
        <p:nvPicPr>
          <p:cNvPr id="5" name="Immagine 4">
            <a:extLst>
              <a:ext uri="{FF2B5EF4-FFF2-40B4-BE49-F238E27FC236}">
                <a16:creationId xmlns:a16="http://schemas.microsoft.com/office/drawing/2014/main" id="{B6EDF672-EFED-FC34-E535-6E6FBF4B68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8261" y="1053327"/>
            <a:ext cx="3228321" cy="5137407"/>
          </a:xfrm>
          <a:prstGeom prst="rect">
            <a:avLst/>
          </a:prstGeom>
        </p:spPr>
      </p:pic>
    </p:spTree>
    <p:extLst>
      <p:ext uri="{BB962C8B-B14F-4D97-AF65-F5344CB8AC3E}">
        <p14:creationId xmlns:p14="http://schemas.microsoft.com/office/powerpoint/2010/main" val="929129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27AC27-E2A9-401B-F7FE-58EFEC3EC7C4}"/>
              </a:ext>
            </a:extLst>
          </p:cNvPr>
          <p:cNvSpPr>
            <a:spLocks noGrp="1"/>
          </p:cNvSpPr>
          <p:nvPr>
            <p:ph type="title"/>
          </p:nvPr>
        </p:nvSpPr>
        <p:spPr>
          <a:xfrm>
            <a:off x="650789" y="132534"/>
            <a:ext cx="10515600" cy="1325563"/>
          </a:xfrm>
        </p:spPr>
        <p:txBody>
          <a:bodyPr/>
          <a:lstStyle/>
          <a:p>
            <a:r>
              <a:rPr lang="it-IT" sz="4400" dirty="0">
                <a:latin typeface="Cambria" panose="02040503050406030204" pitchFamily="18" charset="0"/>
                <a:ea typeface="Cambria" panose="02040503050406030204" pitchFamily="18" charset="0"/>
              </a:rPr>
              <a:t>Sette: ed eccoci a Porzia/Balthasar</a:t>
            </a:r>
            <a:endParaRPr lang="it-IT" dirty="0"/>
          </a:p>
        </p:txBody>
      </p:sp>
      <p:sp>
        <p:nvSpPr>
          <p:cNvPr id="3" name="Segnaposto contenuto 2">
            <a:extLst>
              <a:ext uri="{FF2B5EF4-FFF2-40B4-BE49-F238E27FC236}">
                <a16:creationId xmlns:a16="http://schemas.microsoft.com/office/drawing/2014/main" id="{5B03ADA9-3D40-7355-E8E4-56EE40DB7091}"/>
              </a:ext>
            </a:extLst>
          </p:cNvPr>
          <p:cNvSpPr>
            <a:spLocks noGrp="1"/>
          </p:cNvSpPr>
          <p:nvPr>
            <p:ph idx="1"/>
          </p:nvPr>
        </p:nvSpPr>
        <p:spPr>
          <a:xfrm>
            <a:off x="650789" y="1356067"/>
            <a:ext cx="6998043" cy="4871737"/>
          </a:xfrm>
        </p:spPr>
        <p:txBody>
          <a:bodyPr>
            <a:normAutofit fontScale="92500"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it-IT" sz="2400" dirty="0">
                <a:latin typeface="Cambria" panose="02040503050406030204" pitchFamily="18" charset="0"/>
                <a:ea typeface="Cambria" panose="02040503050406030204" pitchFamily="18" charset="0"/>
              </a:rPr>
              <a:t>Porzia/Balthasar compare come </a:t>
            </a:r>
            <a:r>
              <a:rPr lang="it-IT" sz="2400" b="1" dirty="0">
                <a:latin typeface="Cambria" panose="02040503050406030204" pitchFamily="18" charset="0"/>
                <a:ea typeface="Cambria" panose="02040503050406030204" pitchFamily="18" charset="0"/>
              </a:rPr>
              <a:t>consulente non delle parti, ma del giudice</a:t>
            </a:r>
            <a:r>
              <a:rPr lang="it-IT" sz="2400" dirty="0">
                <a:latin typeface="Cambria" panose="02040503050406030204" pitchFamily="18" charset="0"/>
                <a:ea typeface="Cambria" panose="02040503050406030204" pitchFamily="18" charset="0"/>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it-IT" sz="2400" dirty="0">
                <a:latin typeface="Cambria" panose="02040503050406030204" pitchFamily="18" charset="0"/>
                <a:ea typeface="Cambria" panose="02040503050406030204" pitchFamily="18" charset="0"/>
              </a:rPr>
              <a:t>Il diritto romano che si studiava all’università  e di cui Balthasar è dottore era applicato quando le norme locali non regolavano il caso. </a:t>
            </a:r>
            <a:r>
              <a:rPr kumimoji="0" lang="it-IT" sz="24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Ma </a:t>
            </a:r>
            <a:r>
              <a:rPr kumimoji="0" lang="it-IT"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 Venezia no! Il diritto romano non si applicava</a:t>
            </a:r>
            <a:r>
              <a:rPr kumimoji="0" lang="it-IT" sz="24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affatto, per complesse ragioni storiche.</a:t>
            </a:r>
          </a:p>
          <a:p>
            <a:r>
              <a:rPr lang="it-IT" sz="2400" b="1" dirty="0">
                <a:latin typeface="Cambria" panose="02040503050406030204" pitchFamily="18" charset="0"/>
                <a:ea typeface="Cambria" panose="02040503050406030204" pitchFamily="18" charset="0"/>
              </a:rPr>
              <a:t>Quindi Porzia/Balthasar da Roma, ma anche </a:t>
            </a:r>
            <a:r>
              <a:rPr lang="it-IT" sz="2400" b="1" dirty="0" err="1">
                <a:latin typeface="Cambria" panose="02040503050406030204" pitchFamily="18" charset="0"/>
                <a:ea typeface="Cambria" panose="02040503050406030204" pitchFamily="18" charset="0"/>
              </a:rPr>
              <a:t>Bellario</a:t>
            </a:r>
            <a:r>
              <a:rPr lang="it-IT" sz="2400" b="1" dirty="0">
                <a:latin typeface="Cambria" panose="02040503050406030204" pitchFamily="18" charset="0"/>
                <a:ea typeface="Cambria" panose="02040503050406030204" pitchFamily="18" charset="0"/>
              </a:rPr>
              <a:t> da Padova, non sarebbero comunque ammessi </a:t>
            </a:r>
            <a:r>
              <a:rPr lang="it-IT" sz="2400" dirty="0">
                <a:latin typeface="Cambria" panose="02040503050406030204" pitchFamily="18" charset="0"/>
                <a:ea typeface="Cambria" panose="02040503050406030204" pitchFamily="18" charset="0"/>
              </a:rPr>
              <a:t>a partecipare al processo: la loro scienza a Venezia non serve a nulla!</a:t>
            </a:r>
          </a:p>
          <a:p>
            <a:r>
              <a:rPr lang="it-IT" sz="2400" b="1" dirty="0">
                <a:solidFill>
                  <a:prstClr val="black"/>
                </a:solidFill>
                <a:latin typeface="Cambria" panose="02040503050406030204" pitchFamily="18" charset="0"/>
                <a:ea typeface="Cambria" panose="02040503050406030204" pitchFamily="18" charset="0"/>
              </a:rPr>
              <a:t>A Venezia si applicava solo il diritto veneziano, </a:t>
            </a:r>
            <a:r>
              <a:rPr lang="it-IT" sz="2400" dirty="0">
                <a:solidFill>
                  <a:prstClr val="black"/>
                </a:solidFill>
                <a:latin typeface="Cambria" panose="02040503050406030204" pitchFamily="18" charset="0"/>
                <a:ea typeface="Cambria" panose="02040503050406030204" pitchFamily="18" charset="0"/>
              </a:rPr>
              <a:t>cioè:</a:t>
            </a:r>
            <a:br>
              <a:rPr lang="it-IT" sz="2400" dirty="0">
                <a:solidFill>
                  <a:prstClr val="black"/>
                </a:solidFill>
                <a:latin typeface="Cambria" panose="02040503050406030204" pitchFamily="18" charset="0"/>
                <a:ea typeface="Cambria" panose="02040503050406030204" pitchFamily="18" charset="0"/>
              </a:rPr>
            </a:br>
            <a:r>
              <a:rPr lang="it-IT" sz="2400" dirty="0">
                <a:solidFill>
                  <a:prstClr val="black"/>
                </a:solidFill>
                <a:latin typeface="Cambria" panose="02040503050406030204" pitchFamily="18" charset="0"/>
                <a:ea typeface="Cambria" panose="02040503050406030204" pitchFamily="18" charset="0"/>
              </a:rPr>
              <a:t>-- le leggi votate dai Consigli e dalle magistrature;</a:t>
            </a:r>
            <a:br>
              <a:rPr lang="it-IT" sz="2400" dirty="0">
                <a:solidFill>
                  <a:prstClr val="black"/>
                </a:solidFill>
                <a:latin typeface="Cambria" panose="02040503050406030204" pitchFamily="18" charset="0"/>
                <a:ea typeface="Cambria" panose="02040503050406030204" pitchFamily="18" charset="0"/>
              </a:rPr>
            </a:br>
            <a:r>
              <a:rPr lang="it-IT" sz="2400" dirty="0">
                <a:solidFill>
                  <a:prstClr val="black"/>
                </a:solidFill>
                <a:latin typeface="Cambria" panose="02040503050406030204" pitchFamily="18" charset="0"/>
                <a:ea typeface="Cambria" panose="02040503050406030204" pitchFamily="18" charset="0"/>
              </a:rPr>
              <a:t>-- la consuetudine esistente (provata dagli archivi dei tribunali) </a:t>
            </a:r>
            <a:r>
              <a:rPr lang="it-IT" sz="2400" dirty="0" err="1">
                <a:solidFill>
                  <a:prstClr val="black"/>
                </a:solidFill>
                <a:latin typeface="Cambria" panose="02040503050406030204" pitchFamily="18" charset="0"/>
                <a:ea typeface="Cambria" panose="02040503050406030204" pitchFamily="18" charset="0"/>
              </a:rPr>
              <a:t>purchè</a:t>
            </a:r>
            <a:r>
              <a:rPr lang="it-IT" sz="2400" dirty="0">
                <a:solidFill>
                  <a:prstClr val="black"/>
                </a:solidFill>
                <a:latin typeface="Cambria" panose="02040503050406030204" pitchFamily="18" charset="0"/>
                <a:ea typeface="Cambria" panose="02040503050406030204" pitchFamily="18" charset="0"/>
              </a:rPr>
              <a:t> </a:t>
            </a:r>
            <a:r>
              <a:rPr lang="it-IT" sz="2400" b="1" i="1" dirty="0">
                <a:solidFill>
                  <a:prstClr val="black"/>
                </a:solidFill>
                <a:latin typeface="Cambria" panose="02040503050406030204" pitchFamily="18" charset="0"/>
                <a:ea typeface="Cambria" panose="02040503050406030204" pitchFamily="18" charset="0"/>
              </a:rPr>
              <a:t>ragionevole</a:t>
            </a:r>
            <a:r>
              <a:rPr lang="it-IT" sz="2400" dirty="0">
                <a:solidFill>
                  <a:prstClr val="black"/>
                </a:solidFill>
                <a:latin typeface="Cambria" panose="02040503050406030204" pitchFamily="18" charset="0"/>
                <a:ea typeface="Cambria" panose="02040503050406030204" pitchFamily="18" charset="0"/>
              </a:rPr>
              <a:t>… </a:t>
            </a:r>
            <a:r>
              <a:rPr lang="it-IT" sz="2400" b="1" dirty="0">
                <a:solidFill>
                  <a:prstClr val="black"/>
                </a:solidFill>
                <a:latin typeface="Cambria" panose="02040503050406030204" pitchFamily="18" charset="0"/>
                <a:ea typeface="Cambria" panose="02040503050406030204" pitchFamily="18" charset="0"/>
              </a:rPr>
              <a:t>e non è il caso della penale da macelleria!</a:t>
            </a:r>
            <a:endParaRPr kumimoji="0" lang="it-IT"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endParaRPr lang="it-IT" sz="2400" dirty="0">
              <a:latin typeface="Cambria" panose="02040503050406030204" pitchFamily="18" charset="0"/>
              <a:ea typeface="Cambria" panose="02040503050406030204" pitchFamily="18" charset="0"/>
            </a:endParaRPr>
          </a:p>
        </p:txBody>
      </p:sp>
      <p:pic>
        <p:nvPicPr>
          <p:cNvPr id="5" name="Immagine 4">
            <a:extLst>
              <a:ext uri="{FF2B5EF4-FFF2-40B4-BE49-F238E27FC236}">
                <a16:creationId xmlns:a16="http://schemas.microsoft.com/office/drawing/2014/main" id="{56F99BBF-9649-2C71-D36B-EBD8399E9D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0683" y="1550773"/>
            <a:ext cx="3756453" cy="3756453"/>
          </a:xfrm>
          <a:prstGeom prst="rect">
            <a:avLst/>
          </a:prstGeom>
        </p:spPr>
      </p:pic>
    </p:spTree>
    <p:extLst>
      <p:ext uri="{BB962C8B-B14F-4D97-AF65-F5344CB8AC3E}">
        <p14:creationId xmlns:p14="http://schemas.microsoft.com/office/powerpoint/2010/main" val="2902497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893029-AFB1-E879-E3E9-379A3315ACA6}"/>
              </a:ext>
            </a:extLst>
          </p:cNvPr>
          <p:cNvSpPr>
            <a:spLocks noGrp="1"/>
          </p:cNvSpPr>
          <p:nvPr>
            <p:ph type="title"/>
          </p:nvPr>
        </p:nvSpPr>
        <p:spPr/>
        <p:txBody>
          <a:bodyPr/>
          <a:lstStyle/>
          <a:p>
            <a:r>
              <a:rPr lang="it-IT" sz="4400" dirty="0">
                <a:latin typeface="Cambria" panose="02040503050406030204" pitchFamily="18" charset="0"/>
                <a:ea typeface="Cambria" panose="02040503050406030204" pitchFamily="18" charset="0"/>
              </a:rPr>
              <a:t>Otto: ancora su Porzia/Balthasar</a:t>
            </a:r>
            <a:endParaRPr lang="it-IT" dirty="0"/>
          </a:p>
        </p:txBody>
      </p:sp>
      <p:sp>
        <p:nvSpPr>
          <p:cNvPr id="3" name="Segnaposto contenuto 2">
            <a:extLst>
              <a:ext uri="{FF2B5EF4-FFF2-40B4-BE49-F238E27FC236}">
                <a16:creationId xmlns:a16="http://schemas.microsoft.com/office/drawing/2014/main" id="{1AB79CF1-F6D5-5921-0212-DBF4879979AB}"/>
              </a:ext>
            </a:extLst>
          </p:cNvPr>
          <p:cNvSpPr>
            <a:spLocks noGrp="1"/>
          </p:cNvSpPr>
          <p:nvPr>
            <p:ph idx="1"/>
          </p:nvPr>
        </p:nvSpPr>
        <p:spPr>
          <a:xfrm>
            <a:off x="838200" y="1825625"/>
            <a:ext cx="7045411" cy="4667250"/>
          </a:xfrm>
        </p:spPr>
        <p:txBody>
          <a:bodyPr>
            <a:normAutofit lnSpcReduction="10000"/>
          </a:bodyPr>
          <a:lstStyle/>
          <a:p>
            <a:r>
              <a:rPr lang="it-IT" sz="2400" dirty="0">
                <a:latin typeface="Cambria" panose="02040503050406030204" pitchFamily="18" charset="0"/>
                <a:ea typeface="Cambria" panose="02040503050406030204" pitchFamily="18" charset="0"/>
              </a:rPr>
              <a:t>Porzia in veste di Balthasar cita una «legge di Venezia» che recita:</a:t>
            </a:r>
            <a:br>
              <a:rPr lang="it-IT" sz="2400" dirty="0">
                <a:latin typeface="Cambria" panose="02040503050406030204" pitchFamily="18" charset="0"/>
                <a:ea typeface="Cambria" panose="02040503050406030204" pitchFamily="18" charset="0"/>
              </a:rPr>
            </a:br>
            <a:br>
              <a:rPr lang="it-IT" sz="1000" i="1" dirty="0">
                <a:effectLst/>
                <a:latin typeface="Cambria" panose="02040503050406030204" pitchFamily="18" charset="0"/>
                <a:ea typeface="Cambria" panose="02040503050406030204" pitchFamily="18" charset="0"/>
              </a:rPr>
            </a:br>
            <a:r>
              <a:rPr lang="it-IT" sz="1800" i="1" dirty="0">
                <a:latin typeface="Arial" panose="020B0604020202020204" pitchFamily="34" charset="0"/>
                <a:ea typeface="Cambria" panose="02040503050406030204" pitchFamily="18" charset="0"/>
                <a:cs typeface="Arial" panose="020B0604020202020204" pitchFamily="34" charset="0"/>
              </a:rPr>
              <a:t>S</a:t>
            </a:r>
            <a:r>
              <a:rPr lang="it-IT" sz="1800" i="1" dirty="0">
                <a:effectLst/>
                <a:latin typeface="Arial" panose="020B0604020202020204" pitchFamily="34" charset="0"/>
                <a:ea typeface="Calibri" panose="020F0502020204030204" pitchFamily="34" charset="0"/>
                <a:cs typeface="Arial" panose="020B0604020202020204" pitchFamily="34" charset="0"/>
              </a:rPr>
              <a:t>e è provato contro un straniero che questi abbia cercato di attentare con maneggi diretti od indiretti alla vita d’un cittadino veneto, la parte contro cui egli ha tramato dovrà ottenere metà dei suoi beni, l’altra metà essendo devoluta alle casse private dello Stato, e la vita del reo resta affidata alla mercé del Doge, senza appello. </a:t>
            </a:r>
            <a:r>
              <a:rPr lang="it-IT" sz="1800" b="0" dirty="0">
                <a:solidFill>
                  <a:srgbClr val="000000"/>
                </a:solidFill>
                <a:latin typeface="Arial" panose="020B0604020202020204" pitchFamily="34" charset="0"/>
                <a:cs typeface="Arial" panose="020B0604020202020204" pitchFamily="34" charset="0"/>
              </a:rPr>
              <a:t>(IV, I, 2298-2312)</a:t>
            </a:r>
            <a:endParaRPr lang="it-IT" sz="1800" i="1" dirty="0">
              <a:effectLst/>
              <a:latin typeface="Arial" panose="020B0604020202020204" pitchFamily="34" charset="0"/>
              <a:ea typeface="Calibri" panose="020F0502020204030204" pitchFamily="34" charset="0"/>
              <a:cs typeface="Arial" panose="020B0604020202020204" pitchFamily="34" charset="0"/>
            </a:endParaRPr>
          </a:p>
          <a:p>
            <a:r>
              <a:rPr lang="it-IT" sz="2400" b="1" dirty="0">
                <a:latin typeface="Cambria" panose="02040503050406030204" pitchFamily="18" charset="0"/>
                <a:ea typeface="Cambria" panose="02040503050406030204" pitchFamily="18" charset="0"/>
              </a:rPr>
              <a:t>La legge è completamente inventata!</a:t>
            </a:r>
            <a:br>
              <a:rPr lang="it-IT" sz="2400" b="1" dirty="0">
                <a:latin typeface="Cambria" panose="02040503050406030204" pitchFamily="18" charset="0"/>
                <a:ea typeface="Cambria" panose="02040503050406030204" pitchFamily="18" charset="0"/>
              </a:rPr>
            </a:br>
            <a:r>
              <a:rPr lang="it-IT" sz="2400" dirty="0">
                <a:latin typeface="Cambria" panose="02040503050406030204" pitchFamily="18" charset="0"/>
                <a:ea typeface="Cambria" panose="02040503050406030204" pitchFamily="18" charset="0"/>
              </a:rPr>
              <a:t>-- l’omicidio era punito senza distinzione di nazionalità del criminale e della vittima;</a:t>
            </a:r>
            <a:br>
              <a:rPr lang="it-IT" sz="2400" dirty="0">
                <a:latin typeface="Cambria" panose="02040503050406030204" pitchFamily="18" charset="0"/>
                <a:ea typeface="Cambria" panose="02040503050406030204" pitchFamily="18" charset="0"/>
              </a:rPr>
            </a:br>
            <a:r>
              <a:rPr lang="it-IT" sz="2400" dirty="0">
                <a:latin typeface="Cambria" panose="02040503050406030204" pitchFamily="18" charset="0"/>
                <a:ea typeface="Cambria" panose="02040503050406030204" pitchFamily="18" charset="0"/>
              </a:rPr>
              <a:t>-- i processi criminali per omicidio si tenevano davanti alla </a:t>
            </a:r>
            <a:r>
              <a:rPr lang="it-IT" sz="2400" dirty="0" err="1">
                <a:latin typeface="Cambria" panose="02040503050406030204" pitchFamily="18" charset="0"/>
                <a:ea typeface="Cambria" panose="02040503050406030204" pitchFamily="18" charset="0"/>
              </a:rPr>
              <a:t>Quarantìa</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Criminal</a:t>
            </a:r>
            <a:r>
              <a:rPr lang="it-IT" sz="2400" dirty="0">
                <a:latin typeface="Cambria" panose="02040503050406030204" pitchFamily="18" charset="0"/>
                <a:ea typeface="Cambria" panose="02040503050406030204" pitchFamily="18" charset="0"/>
              </a:rPr>
              <a:t> o al Consiglio dei Dieci;</a:t>
            </a:r>
            <a:br>
              <a:rPr lang="it-IT" sz="2400" dirty="0">
                <a:latin typeface="Cambria" panose="02040503050406030204" pitchFamily="18" charset="0"/>
                <a:ea typeface="Cambria" panose="02040503050406030204" pitchFamily="18" charset="0"/>
              </a:rPr>
            </a:br>
            <a:r>
              <a:rPr lang="it-IT" sz="2400" dirty="0">
                <a:latin typeface="Cambria" panose="02040503050406030204" pitchFamily="18" charset="0"/>
                <a:ea typeface="Cambria" panose="02040503050406030204" pitchFamily="18" charset="0"/>
              </a:rPr>
              <a:t>-- …e sappiamo già che il doge non giudicava su nulla!</a:t>
            </a:r>
          </a:p>
        </p:txBody>
      </p:sp>
      <p:pic>
        <p:nvPicPr>
          <p:cNvPr id="5" name="Immagine 4">
            <a:extLst>
              <a:ext uri="{FF2B5EF4-FFF2-40B4-BE49-F238E27FC236}">
                <a16:creationId xmlns:a16="http://schemas.microsoft.com/office/drawing/2014/main" id="{2876B124-CC2E-EBF4-939C-4FEE87440D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7940" y="1825625"/>
            <a:ext cx="3059001" cy="4544505"/>
          </a:xfrm>
          <a:prstGeom prst="rect">
            <a:avLst/>
          </a:prstGeom>
        </p:spPr>
      </p:pic>
    </p:spTree>
    <p:extLst>
      <p:ext uri="{BB962C8B-B14F-4D97-AF65-F5344CB8AC3E}">
        <p14:creationId xmlns:p14="http://schemas.microsoft.com/office/powerpoint/2010/main" val="2975400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60E998-7448-345C-2485-0668C705469A}"/>
              </a:ext>
            </a:extLst>
          </p:cNvPr>
          <p:cNvSpPr>
            <a:spLocks noGrp="1"/>
          </p:cNvSpPr>
          <p:nvPr>
            <p:ph type="title"/>
          </p:nvPr>
        </p:nvSpPr>
        <p:spPr>
          <a:xfrm>
            <a:off x="838200" y="153192"/>
            <a:ext cx="10515600" cy="1325563"/>
          </a:xfrm>
        </p:spPr>
        <p:txBody>
          <a:bodyPr/>
          <a:lstStyle/>
          <a:p>
            <a:r>
              <a:rPr lang="it-IT" sz="4400" dirty="0">
                <a:latin typeface="Cambria" panose="02040503050406030204" pitchFamily="18" charset="0"/>
                <a:ea typeface="Cambria" panose="02040503050406030204" pitchFamily="18" charset="0"/>
              </a:rPr>
              <a:t>Nove: fanfiction</a:t>
            </a:r>
            <a:br>
              <a:rPr lang="it-IT" sz="4400" dirty="0">
                <a:latin typeface="Cambria" panose="02040503050406030204" pitchFamily="18" charset="0"/>
                <a:ea typeface="Cambria" panose="02040503050406030204" pitchFamily="18" charset="0"/>
              </a:rPr>
            </a:br>
            <a:r>
              <a:rPr lang="it-IT" sz="3600" dirty="0">
                <a:latin typeface="Cambria" panose="02040503050406030204" pitchFamily="18" charset="0"/>
                <a:ea typeface="Cambria" panose="02040503050406030204" pitchFamily="18" charset="0"/>
              </a:rPr>
              <a:t>ovvero quale sarebbe stata la sentenza nella realtà?</a:t>
            </a:r>
            <a:endParaRPr lang="it-IT" dirty="0"/>
          </a:p>
        </p:txBody>
      </p:sp>
      <p:sp>
        <p:nvSpPr>
          <p:cNvPr id="3" name="Segnaposto contenuto 2">
            <a:extLst>
              <a:ext uri="{FF2B5EF4-FFF2-40B4-BE49-F238E27FC236}">
                <a16:creationId xmlns:a16="http://schemas.microsoft.com/office/drawing/2014/main" id="{ADBDDC2B-F75A-9D62-9B4A-CC16ED3A5267}"/>
              </a:ext>
            </a:extLst>
          </p:cNvPr>
          <p:cNvSpPr>
            <a:spLocks noGrp="1"/>
          </p:cNvSpPr>
          <p:nvPr>
            <p:ph idx="1"/>
          </p:nvPr>
        </p:nvSpPr>
        <p:spPr>
          <a:xfrm>
            <a:off x="838200" y="1655805"/>
            <a:ext cx="7280189" cy="4757352"/>
          </a:xfrm>
        </p:spPr>
        <p:txBody>
          <a:bodyPr>
            <a:normAutofit lnSpcReduction="10000"/>
          </a:bodyPr>
          <a:lstStyle/>
          <a:p>
            <a:r>
              <a:rPr lang="it-IT" sz="2400" b="1" dirty="0">
                <a:latin typeface="Cambria" panose="02040503050406030204" pitchFamily="18" charset="0"/>
                <a:ea typeface="Cambria" panose="02040503050406030204" pitchFamily="18" charset="0"/>
              </a:rPr>
              <a:t>Chi ha ragione </a:t>
            </a:r>
            <a:r>
              <a:rPr lang="it-IT" sz="2400" dirty="0">
                <a:latin typeface="Cambria" panose="02040503050406030204" pitchFamily="18" charset="0"/>
                <a:ea typeface="Cambria" panose="02040503050406030204" pitchFamily="18" charset="0"/>
              </a:rPr>
              <a:t>tra Shylock e Antonio?</a:t>
            </a:r>
            <a:br>
              <a:rPr lang="it-IT" sz="2400" dirty="0">
                <a:latin typeface="Cambria" panose="02040503050406030204" pitchFamily="18" charset="0"/>
                <a:ea typeface="Cambria" panose="02040503050406030204" pitchFamily="18" charset="0"/>
              </a:rPr>
            </a:br>
            <a:r>
              <a:rPr lang="it-IT" sz="2400" dirty="0">
                <a:latin typeface="Cambria" panose="02040503050406030204" pitchFamily="18" charset="0"/>
                <a:ea typeface="Cambria" panose="02040503050406030204" pitchFamily="18" charset="0"/>
              </a:rPr>
              <a:t>-- il tribunale dà ragione a Shylock, in quanto gli Statuti civili veneziani stabiliscono che i </a:t>
            </a:r>
            <a:r>
              <a:rPr lang="it-IT" sz="2400" b="1" dirty="0">
                <a:latin typeface="Cambria" panose="02040503050406030204" pitchFamily="18" charset="0"/>
                <a:ea typeface="Cambria" panose="02040503050406030204" pitchFamily="18" charset="0"/>
              </a:rPr>
              <a:t>debiti scaduti provati da atto scritto </a:t>
            </a:r>
            <a:r>
              <a:rPr lang="it-IT" sz="2400" dirty="0">
                <a:latin typeface="Cambria" panose="02040503050406030204" pitchFamily="18" charset="0"/>
                <a:ea typeface="Cambria" panose="02040503050406030204" pitchFamily="18" charset="0"/>
              </a:rPr>
              <a:t>devono essere saldati.</a:t>
            </a:r>
          </a:p>
          <a:p>
            <a:r>
              <a:rPr lang="it-IT" sz="2400" dirty="0">
                <a:latin typeface="Cambria" panose="02040503050406030204" pitchFamily="18" charset="0"/>
                <a:ea typeface="Cambria" panose="02040503050406030204" pitchFamily="18" charset="0"/>
              </a:rPr>
              <a:t>Che fare per la </a:t>
            </a:r>
            <a:r>
              <a:rPr lang="it-IT" sz="2400" b="1" dirty="0">
                <a:latin typeface="Cambria" panose="02040503050406030204" pitchFamily="18" charset="0"/>
                <a:ea typeface="Cambria" panose="02040503050406030204" pitchFamily="18" charset="0"/>
              </a:rPr>
              <a:t>clausola penale</a:t>
            </a:r>
            <a:r>
              <a:rPr lang="it-IT" sz="2400" dirty="0">
                <a:latin typeface="Cambria" panose="02040503050406030204" pitchFamily="18" charset="0"/>
                <a:ea typeface="Cambria" panose="02040503050406030204" pitchFamily="18" charset="0"/>
              </a:rPr>
              <a:t>?</a:t>
            </a:r>
            <a:br>
              <a:rPr lang="it-IT" sz="2400" dirty="0">
                <a:latin typeface="Cambria" panose="02040503050406030204" pitchFamily="18" charset="0"/>
                <a:ea typeface="Cambria" panose="02040503050406030204" pitchFamily="18" charset="0"/>
              </a:rPr>
            </a:br>
            <a:r>
              <a:rPr lang="it-IT" sz="2400" dirty="0">
                <a:latin typeface="Cambria" panose="02040503050406030204" pitchFamily="18" charset="0"/>
                <a:ea typeface="Cambria" panose="02040503050406030204" pitchFamily="18" charset="0"/>
              </a:rPr>
              <a:t>-- la consuetudine veneziana </a:t>
            </a:r>
            <a:r>
              <a:rPr lang="it-IT" sz="2400" b="1" dirty="0">
                <a:latin typeface="Cambria" panose="02040503050406030204" pitchFamily="18" charset="0"/>
                <a:ea typeface="Cambria" panose="02040503050406030204" pitchFamily="18" charset="0"/>
              </a:rPr>
              <a:t>non ammette l’esecuzione in forma specifica</a:t>
            </a:r>
            <a:r>
              <a:rPr lang="it-IT" sz="2400" dirty="0">
                <a:latin typeface="Cambria" panose="02040503050406030204" pitchFamily="18" charset="0"/>
                <a:ea typeface="Cambria" panose="02040503050406030204" pitchFamily="18" charset="0"/>
              </a:rPr>
              <a:t>, ma solo per equivalente: quindi Shylock non può pretendere una libbra di carne, ma solo una somma che copra i danni subiti per il mancato pagamento alla scadenza;</a:t>
            </a:r>
            <a:br>
              <a:rPr lang="it-IT" sz="2400" dirty="0">
                <a:latin typeface="Cambria" panose="02040503050406030204" pitchFamily="18" charset="0"/>
                <a:ea typeface="Cambria" panose="02040503050406030204" pitchFamily="18" charset="0"/>
              </a:rPr>
            </a:br>
            <a:r>
              <a:rPr lang="it-IT" sz="2400" dirty="0">
                <a:latin typeface="Cambria" panose="02040503050406030204" pitchFamily="18" charset="0"/>
                <a:ea typeface="Cambria" panose="02040503050406030204" pitchFamily="18" charset="0"/>
              </a:rPr>
              <a:t>-- inoltre la consuetudine veneziana riserva </a:t>
            </a:r>
            <a:r>
              <a:rPr lang="it-IT" sz="2400" b="1" dirty="0">
                <a:latin typeface="Cambria" panose="02040503050406030204" pitchFamily="18" charset="0"/>
                <a:ea typeface="Cambria" panose="02040503050406030204" pitchFamily="18" charset="0"/>
              </a:rPr>
              <a:t>esclusivamente allo Stato </a:t>
            </a:r>
            <a:r>
              <a:rPr lang="it-IT" sz="2400" dirty="0">
                <a:latin typeface="Cambria" panose="02040503050406030204" pitchFamily="18" charset="0"/>
                <a:ea typeface="Cambria" panose="02040503050406030204" pitchFamily="18" charset="0"/>
              </a:rPr>
              <a:t>l’esecuzione di qualsiasi pena corporale, e a Shylock è vietato usare il coltello.</a:t>
            </a:r>
          </a:p>
          <a:p>
            <a:endParaRPr lang="it-IT" sz="2400" dirty="0">
              <a:latin typeface="Cambria" panose="02040503050406030204" pitchFamily="18" charset="0"/>
              <a:ea typeface="Cambria" panose="02040503050406030204" pitchFamily="18" charset="0"/>
            </a:endParaRPr>
          </a:p>
          <a:p>
            <a:endParaRPr lang="it-IT" sz="2400" dirty="0">
              <a:latin typeface="Cambria" panose="02040503050406030204" pitchFamily="18" charset="0"/>
              <a:ea typeface="Cambria" panose="02040503050406030204" pitchFamily="18" charset="0"/>
            </a:endParaRPr>
          </a:p>
        </p:txBody>
      </p:sp>
      <p:pic>
        <p:nvPicPr>
          <p:cNvPr id="5" name="Immagine 4">
            <a:extLst>
              <a:ext uri="{FF2B5EF4-FFF2-40B4-BE49-F238E27FC236}">
                <a16:creationId xmlns:a16="http://schemas.microsoft.com/office/drawing/2014/main" id="{0C363432-55FD-6E28-14F9-6896D22C15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0811" y="1679819"/>
            <a:ext cx="3012989" cy="4893975"/>
          </a:xfrm>
          <a:prstGeom prst="rect">
            <a:avLst/>
          </a:prstGeom>
        </p:spPr>
      </p:pic>
    </p:spTree>
    <p:extLst>
      <p:ext uri="{BB962C8B-B14F-4D97-AF65-F5344CB8AC3E}">
        <p14:creationId xmlns:p14="http://schemas.microsoft.com/office/powerpoint/2010/main" val="4208267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381E14-EA82-925C-155D-7549A6F8A1EB}"/>
              </a:ext>
            </a:extLst>
          </p:cNvPr>
          <p:cNvSpPr>
            <a:spLocks noGrp="1"/>
          </p:cNvSpPr>
          <p:nvPr>
            <p:ph type="title"/>
          </p:nvPr>
        </p:nvSpPr>
        <p:spPr>
          <a:xfrm>
            <a:off x="652849" y="216844"/>
            <a:ext cx="10515600" cy="1325563"/>
          </a:xfrm>
        </p:spPr>
        <p:txBody>
          <a:bodyPr/>
          <a:lstStyle/>
          <a:p>
            <a:r>
              <a:rPr lang="it-IT" sz="4400" dirty="0">
                <a:latin typeface="Cambria" panose="02040503050406030204" pitchFamily="18" charset="0"/>
                <a:ea typeface="Cambria" panose="02040503050406030204" pitchFamily="18" charset="0"/>
              </a:rPr>
              <a:t>Dieci: un finale alternativo</a:t>
            </a:r>
            <a:br>
              <a:rPr lang="it-IT" sz="4400" dirty="0">
                <a:latin typeface="Cambria" panose="02040503050406030204" pitchFamily="18" charset="0"/>
                <a:ea typeface="Cambria" panose="02040503050406030204" pitchFamily="18" charset="0"/>
              </a:rPr>
            </a:br>
            <a:r>
              <a:rPr lang="it-IT" sz="3600" dirty="0">
                <a:latin typeface="Cambria" panose="02040503050406030204" pitchFamily="18" charset="0"/>
                <a:ea typeface="Cambria" panose="02040503050406030204" pitchFamily="18" charset="0"/>
              </a:rPr>
              <a:t>meno spettacolare ma verosimile</a:t>
            </a:r>
            <a:endParaRPr lang="it-IT" dirty="0"/>
          </a:p>
        </p:txBody>
      </p:sp>
      <p:sp>
        <p:nvSpPr>
          <p:cNvPr id="3" name="Segnaposto contenuto 2">
            <a:extLst>
              <a:ext uri="{FF2B5EF4-FFF2-40B4-BE49-F238E27FC236}">
                <a16:creationId xmlns:a16="http://schemas.microsoft.com/office/drawing/2014/main" id="{1A04713A-8C5F-4090-B176-999F1468BC3B}"/>
              </a:ext>
            </a:extLst>
          </p:cNvPr>
          <p:cNvSpPr>
            <a:spLocks noGrp="1"/>
          </p:cNvSpPr>
          <p:nvPr>
            <p:ph idx="1"/>
          </p:nvPr>
        </p:nvSpPr>
        <p:spPr>
          <a:xfrm>
            <a:off x="652849" y="1633493"/>
            <a:ext cx="6427573" cy="5007663"/>
          </a:xfrm>
        </p:spPr>
        <p:txBody>
          <a:bodyPr>
            <a:normAutofit fontScale="92500"/>
          </a:bodyPr>
          <a:lstStyle/>
          <a:p>
            <a:r>
              <a:rPr lang="it-IT" sz="2400" dirty="0">
                <a:latin typeface="Cambria" panose="02040503050406030204" pitchFamily="18" charset="0"/>
                <a:ea typeface="Cambria" panose="02040503050406030204" pitchFamily="18" charset="0"/>
              </a:rPr>
              <a:t>Antonio è condannato al pagamento della </a:t>
            </a:r>
            <a:r>
              <a:rPr lang="it-IT" sz="2400" b="1" dirty="0">
                <a:latin typeface="Cambria" panose="02040503050406030204" pitchFamily="18" charset="0"/>
                <a:ea typeface="Cambria" panose="02040503050406030204" pitchFamily="18" charset="0"/>
              </a:rPr>
              <a:t>somma</a:t>
            </a:r>
            <a:r>
              <a:rPr lang="it-IT" sz="2400" dirty="0">
                <a:latin typeface="Cambria" panose="02040503050406030204" pitchFamily="18" charset="0"/>
                <a:ea typeface="Cambria" panose="02040503050406030204" pitchFamily="18" charset="0"/>
              </a:rPr>
              <a:t> prestata, più gli </a:t>
            </a:r>
            <a:r>
              <a:rPr lang="it-IT" sz="2400" b="1" dirty="0">
                <a:latin typeface="Cambria" panose="02040503050406030204" pitchFamily="18" charset="0"/>
                <a:ea typeface="Cambria" panose="02040503050406030204" pitchFamily="18" charset="0"/>
              </a:rPr>
              <a:t>interessi</a:t>
            </a:r>
            <a:r>
              <a:rPr lang="it-IT" sz="2400" dirty="0">
                <a:latin typeface="Cambria" panose="02040503050406030204" pitchFamily="18" charset="0"/>
                <a:ea typeface="Cambria" panose="02040503050406030204" pitchFamily="18" charset="0"/>
              </a:rPr>
              <a:t> per il ritardo, più le </a:t>
            </a:r>
            <a:r>
              <a:rPr lang="it-IT" sz="2400" b="1" dirty="0">
                <a:latin typeface="Cambria" panose="02040503050406030204" pitchFamily="18" charset="0"/>
                <a:ea typeface="Cambria" panose="02040503050406030204" pitchFamily="18" charset="0"/>
              </a:rPr>
              <a:t>spese</a:t>
            </a:r>
            <a:r>
              <a:rPr lang="it-IT" sz="2400" dirty="0">
                <a:latin typeface="Cambria" panose="02040503050406030204" pitchFamily="18" charset="0"/>
                <a:ea typeface="Cambria" panose="02040503050406030204" pitchFamily="18" charset="0"/>
              </a:rPr>
              <a:t> del processo: Bassanio paga a suo nome.</a:t>
            </a:r>
          </a:p>
          <a:p>
            <a:r>
              <a:rPr lang="it-IT" sz="2400" dirty="0">
                <a:latin typeface="Cambria" panose="02040503050406030204" pitchFamily="18" charset="0"/>
                <a:ea typeface="Cambria" panose="02040503050406030204" pitchFamily="18" charset="0"/>
              </a:rPr>
              <a:t>Antonio non viene sottoposto al prelievo violento della penale da parte di Shylock.</a:t>
            </a:r>
          </a:p>
          <a:p>
            <a:r>
              <a:rPr lang="it-IT" sz="2400" dirty="0">
                <a:latin typeface="Cambria" panose="02040503050406030204" pitchFamily="18" charset="0"/>
                <a:ea typeface="Cambria" panose="02040503050406030204" pitchFamily="18" charset="0"/>
              </a:rPr>
              <a:t>In ogni caso Antonio non potrebbe essere sottoposto ad amputazione immediatamente, perché la sentenza del tribunale di primo grado può essere </a:t>
            </a:r>
            <a:r>
              <a:rPr lang="it-IT" sz="2400" b="1" dirty="0">
                <a:latin typeface="Cambria" panose="02040503050406030204" pitchFamily="18" charset="0"/>
                <a:ea typeface="Cambria" panose="02040503050406030204" pitchFamily="18" charset="0"/>
              </a:rPr>
              <a:t>appellata</a:t>
            </a:r>
            <a:r>
              <a:rPr lang="it-IT" sz="2400" dirty="0">
                <a:latin typeface="Cambria" panose="02040503050406030204" pitchFamily="18" charset="0"/>
                <a:ea typeface="Cambria" panose="02040503050406030204" pitchFamily="18" charset="0"/>
              </a:rPr>
              <a:t> alla </a:t>
            </a:r>
            <a:r>
              <a:rPr lang="it-IT" sz="2400" dirty="0" err="1">
                <a:latin typeface="Cambria" panose="02040503050406030204" pitchFamily="18" charset="0"/>
                <a:ea typeface="Cambria" panose="02040503050406030204" pitchFamily="18" charset="0"/>
              </a:rPr>
              <a:t>Quarantìa</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Civil</a:t>
            </a:r>
            <a:r>
              <a:rPr lang="it-IT" sz="2400" dirty="0">
                <a:latin typeface="Cambria" panose="02040503050406030204" pitchFamily="18" charset="0"/>
                <a:ea typeface="Cambria" panose="02040503050406030204" pitchFamily="18" charset="0"/>
              </a:rPr>
              <a:t> Vecchia.</a:t>
            </a:r>
          </a:p>
          <a:p>
            <a:r>
              <a:rPr lang="it-IT" sz="2400" dirty="0">
                <a:latin typeface="Cambria" panose="02040503050406030204" pitchFamily="18" charset="0"/>
                <a:ea typeface="Cambria" panose="02040503050406030204" pitchFamily="18" charset="0"/>
              </a:rPr>
              <a:t>Shylock mantiene tutti i suoi beni e non è costretto a lasciarli a Jessica alla propria morte.</a:t>
            </a:r>
          </a:p>
          <a:p>
            <a:r>
              <a:rPr lang="it-IT" sz="2400" dirty="0">
                <a:latin typeface="Cambria" panose="02040503050406030204" pitchFamily="18" charset="0"/>
                <a:ea typeface="Cambria" panose="02040503050406030204" pitchFamily="18" charset="0"/>
              </a:rPr>
              <a:t>E Shylock assolutamente </a:t>
            </a:r>
            <a:r>
              <a:rPr lang="it-IT" sz="2400" b="1" dirty="0">
                <a:latin typeface="Cambria" panose="02040503050406030204" pitchFamily="18" charset="0"/>
                <a:ea typeface="Cambria" panose="02040503050406030204" pitchFamily="18" charset="0"/>
              </a:rPr>
              <a:t>non</a:t>
            </a:r>
            <a:r>
              <a:rPr lang="it-IT" sz="2400" dirty="0">
                <a:latin typeface="Cambria" panose="02040503050406030204" pitchFamily="18" charset="0"/>
                <a:ea typeface="Cambria" panose="02040503050406030204" pitchFamily="18" charset="0"/>
              </a:rPr>
              <a:t> viene costretto a farsi cristiano!</a:t>
            </a:r>
          </a:p>
          <a:p>
            <a:pPr marL="0" indent="0">
              <a:buNone/>
            </a:pPr>
            <a:endParaRPr lang="it-IT" sz="2400" dirty="0">
              <a:latin typeface="Cambria" panose="02040503050406030204" pitchFamily="18" charset="0"/>
              <a:ea typeface="Cambria" panose="02040503050406030204" pitchFamily="18" charset="0"/>
            </a:endParaRPr>
          </a:p>
        </p:txBody>
      </p:sp>
      <p:pic>
        <p:nvPicPr>
          <p:cNvPr id="7" name="Immagine 6">
            <a:extLst>
              <a:ext uri="{FF2B5EF4-FFF2-40B4-BE49-F238E27FC236}">
                <a16:creationId xmlns:a16="http://schemas.microsoft.com/office/drawing/2014/main" id="{7379A79D-AD28-7CCB-A9AE-9915A15318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9083" y="0"/>
            <a:ext cx="4132472" cy="6858000"/>
          </a:xfrm>
          <a:prstGeom prst="rect">
            <a:avLst/>
          </a:prstGeom>
        </p:spPr>
      </p:pic>
    </p:spTree>
    <p:extLst>
      <p:ext uri="{BB962C8B-B14F-4D97-AF65-F5344CB8AC3E}">
        <p14:creationId xmlns:p14="http://schemas.microsoft.com/office/powerpoint/2010/main" val="3947299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C6C6F6-9758-187A-4907-EB65CE88589A}"/>
              </a:ext>
            </a:extLst>
          </p:cNvPr>
          <p:cNvSpPr>
            <a:spLocks noGrp="1"/>
          </p:cNvSpPr>
          <p:nvPr>
            <p:ph type="title"/>
          </p:nvPr>
        </p:nvSpPr>
        <p:spPr>
          <a:xfrm>
            <a:off x="838200" y="0"/>
            <a:ext cx="10515600" cy="1325563"/>
          </a:xfrm>
        </p:spPr>
        <p:txBody>
          <a:bodyPr/>
          <a:lstStyle/>
          <a:p>
            <a:r>
              <a:rPr lang="it-IT" sz="4400" dirty="0">
                <a:latin typeface="Cambria" panose="02040503050406030204" pitchFamily="18" charset="0"/>
                <a:ea typeface="Cambria" panose="02040503050406030204" pitchFamily="18" charset="0"/>
              </a:rPr>
              <a:t>Considerazioni per finire</a:t>
            </a:r>
            <a:endParaRPr lang="it-IT" dirty="0"/>
          </a:p>
        </p:txBody>
      </p:sp>
      <p:sp>
        <p:nvSpPr>
          <p:cNvPr id="3" name="Segnaposto contenuto 2">
            <a:extLst>
              <a:ext uri="{FF2B5EF4-FFF2-40B4-BE49-F238E27FC236}">
                <a16:creationId xmlns:a16="http://schemas.microsoft.com/office/drawing/2014/main" id="{EDD8C6B2-5265-1063-66D7-717CD2BDE3E0}"/>
              </a:ext>
            </a:extLst>
          </p:cNvPr>
          <p:cNvSpPr>
            <a:spLocks noGrp="1"/>
          </p:cNvSpPr>
          <p:nvPr>
            <p:ph idx="1"/>
          </p:nvPr>
        </p:nvSpPr>
        <p:spPr>
          <a:xfrm>
            <a:off x="838200" y="1325562"/>
            <a:ext cx="10515600" cy="5291868"/>
          </a:xfrm>
        </p:spPr>
        <p:txBody>
          <a:bodyPr>
            <a:normAutofit fontScale="77500" lnSpcReduction="20000"/>
          </a:bodyPr>
          <a:lstStyle/>
          <a:p>
            <a:r>
              <a:rPr lang="it-IT" dirty="0">
                <a:latin typeface="Cambria" panose="02040503050406030204" pitchFamily="18" charset="0"/>
                <a:ea typeface="Cambria" panose="02040503050406030204" pitchFamily="18" charset="0"/>
              </a:rPr>
              <a:t>Il Mercante di Venezia è un’opera </a:t>
            </a:r>
            <a:r>
              <a:rPr lang="it-IT" b="1" dirty="0">
                <a:latin typeface="Cambria" panose="02040503050406030204" pitchFamily="18" charset="0"/>
                <a:ea typeface="Cambria" panose="02040503050406030204" pitchFamily="18" charset="0"/>
              </a:rPr>
              <a:t>antisemita</a:t>
            </a:r>
            <a:r>
              <a:rPr lang="it-IT" dirty="0">
                <a:latin typeface="Cambria" panose="02040503050406030204" pitchFamily="18" charset="0"/>
                <a:ea typeface="Cambria" panose="02040503050406030204" pitchFamily="18" charset="0"/>
              </a:rPr>
              <a:t>?</a:t>
            </a:r>
            <a:br>
              <a:rPr lang="it-IT" dirty="0">
                <a:latin typeface="Cambria" panose="02040503050406030204" pitchFamily="18" charset="0"/>
                <a:ea typeface="Cambria" panose="02040503050406030204" pitchFamily="18" charset="0"/>
              </a:rPr>
            </a:br>
            <a:r>
              <a:rPr lang="it-IT" dirty="0">
                <a:latin typeface="Cambria" panose="02040503050406030204" pitchFamily="18" charset="0"/>
                <a:ea typeface="Cambria" panose="02040503050406030204" pitchFamily="18" charset="0"/>
              </a:rPr>
              <a:t>sì: purtroppo riflette l’atteggiamento di disprezzo e la politica di discriminazione diffusi ovunque in Europa nel medioevo, nell’età moderna e, a dispetto di tutto, spesso anche oggi.</a:t>
            </a:r>
          </a:p>
          <a:p>
            <a:r>
              <a:rPr lang="it-IT" dirty="0">
                <a:latin typeface="Cambria" panose="02040503050406030204" pitchFamily="18" charset="0"/>
                <a:ea typeface="Cambria" panose="02040503050406030204" pitchFamily="18" charset="0"/>
              </a:rPr>
              <a:t>Shakespeare non si fa scrupoli a usare i personaggi ebraici per suscitare negli spettatori/lettori la </a:t>
            </a:r>
            <a:r>
              <a:rPr lang="it-IT" b="1" i="1" dirty="0" err="1">
                <a:effectLst/>
                <a:latin typeface="Cambria" panose="02040503050406030204" pitchFamily="18" charset="0"/>
                <a:ea typeface="Cambria" panose="02040503050406030204" pitchFamily="18" charset="0"/>
              </a:rPr>
              <a:t>Schadenfreude</a:t>
            </a:r>
            <a:r>
              <a:rPr lang="it-IT" dirty="0">
                <a:effectLst/>
                <a:latin typeface="Cambria" panose="02040503050406030204" pitchFamily="18" charset="0"/>
                <a:ea typeface="Cambria" panose="02040503050406030204" pitchFamily="18" charset="0"/>
              </a:rPr>
              <a:t>, la soddisfazione maligna per le disgrazie altrui.</a:t>
            </a:r>
          </a:p>
          <a:p>
            <a:r>
              <a:rPr lang="it-IT" dirty="0">
                <a:latin typeface="Cambria" panose="02040503050406030204" pitchFamily="18" charset="0"/>
                <a:ea typeface="Cambria" panose="02040503050406030204" pitchFamily="18" charset="0"/>
              </a:rPr>
              <a:t>Però Shylock non è solo un pupazzo da strapazzare, ma un uomo a tre dimensioni. E c’è di più: Shakespeare ne fa lo specchio brutale della società cristiana in cui gli Ebrei vivono come corpo estraneo, disprezzato </a:t>
            </a:r>
            <a:r>
              <a:rPr lang="it-IT" dirty="0" err="1">
                <a:latin typeface="Cambria" panose="02040503050406030204" pitchFamily="18" charset="0"/>
                <a:ea typeface="Cambria" panose="02040503050406030204" pitchFamily="18" charset="0"/>
              </a:rPr>
              <a:t>finchè</a:t>
            </a:r>
            <a:r>
              <a:rPr lang="it-IT" dirty="0">
                <a:latin typeface="Cambria" panose="02040503050406030204" pitchFamily="18" charset="0"/>
                <a:ea typeface="Cambria" panose="02040503050406030204" pitchFamily="18" charset="0"/>
              </a:rPr>
              <a:t> non torna utile.</a:t>
            </a:r>
          </a:p>
          <a:p>
            <a:r>
              <a:rPr lang="it-IT" dirty="0">
                <a:latin typeface="Cambria" panose="02040503050406030204" pitchFamily="18" charset="0"/>
                <a:ea typeface="Cambria" panose="02040503050406030204" pitchFamily="18" charset="0"/>
              </a:rPr>
              <a:t>In effetti, i personaggi cristiani non fanno bella figura: Antonio si comporta da gentiluomo solo con i cristiani, Bassanio vuole sposare Porzia per i suoi soldi, Lorenzo commette il reato di rapimento a fine di matrimonio portandosi via Jessica (e parte del denaro di Shylock), Graziano è un buono a nulla dedito alla gozzoviglia…</a:t>
            </a:r>
          </a:p>
          <a:p>
            <a:r>
              <a:rPr lang="it-IT" dirty="0">
                <a:latin typeface="Cambria" panose="02040503050406030204" pitchFamily="18" charset="0"/>
                <a:ea typeface="Cambria" panose="02040503050406030204" pitchFamily="18" charset="0"/>
              </a:rPr>
              <a:t>E infine… l’esclamazione di Shylock:</a:t>
            </a:r>
            <a:br>
              <a:rPr lang="it-IT" dirty="0">
                <a:latin typeface="Cambria" panose="02040503050406030204" pitchFamily="18" charset="0"/>
                <a:ea typeface="Cambria" panose="02040503050406030204" pitchFamily="18" charset="0"/>
              </a:rPr>
            </a:br>
            <a:br>
              <a:rPr lang="it-IT" sz="1000" dirty="0">
                <a:latin typeface="Times New Roman" panose="02020603050405020304" pitchFamily="18" charset="0"/>
                <a:ea typeface="Cambria" panose="02040503050406030204" pitchFamily="18" charset="0"/>
              </a:rPr>
            </a:br>
            <a:r>
              <a:rPr lang="it-IT" sz="2300" i="1" dirty="0">
                <a:effectLst/>
                <a:latin typeface="Arial" panose="020B0604020202020204" pitchFamily="34" charset="0"/>
                <a:ea typeface="Calibri" panose="020F0502020204030204" pitchFamily="34" charset="0"/>
              </a:rPr>
              <a:t>Se ci offendete, non dovremmo vendicarci? Se siamo uguali a voi per tutto il resto, vogliamo assomigliarvi pure in questo! </a:t>
            </a:r>
            <a:r>
              <a:rPr lang="it-IT" sz="2300" dirty="0">
                <a:effectLst/>
                <a:latin typeface="Arial" panose="020B0604020202020204" pitchFamily="34" charset="0"/>
                <a:ea typeface="Calibri" panose="020F0502020204030204" pitchFamily="34" charset="0"/>
              </a:rPr>
              <a:t>(III, I, 1300-1303)</a:t>
            </a:r>
            <a:br>
              <a:rPr lang="it-IT" sz="2300" i="1" dirty="0">
                <a:effectLst/>
                <a:latin typeface="Arial" panose="020B0604020202020204" pitchFamily="34" charset="0"/>
                <a:ea typeface="Calibri" panose="020F0502020204030204" pitchFamily="34" charset="0"/>
              </a:rPr>
            </a:br>
            <a:br>
              <a:rPr lang="it-IT" sz="1000" i="1" dirty="0">
                <a:effectLst/>
                <a:latin typeface="Cambria" panose="02040503050406030204" pitchFamily="18" charset="0"/>
                <a:ea typeface="Cambria" panose="02040503050406030204" pitchFamily="18" charset="0"/>
              </a:rPr>
            </a:br>
            <a:r>
              <a:rPr lang="it-IT" dirty="0">
                <a:effectLst/>
                <a:latin typeface="Cambria" panose="02040503050406030204" pitchFamily="18" charset="0"/>
                <a:ea typeface="Cambria" panose="02040503050406030204" pitchFamily="18" charset="0"/>
              </a:rPr>
              <a:t>ha risonanze che vanno oltre l’antisemitismo di ieri e purtroppo di oggi, e che mi pare arrivino a coinvolgere tragicamente anche gli odi e le ostilità ereditati dal mondo </a:t>
            </a:r>
            <a:r>
              <a:rPr lang="it-IT" dirty="0" err="1">
                <a:effectLst/>
                <a:latin typeface="Cambria" panose="02040503050406030204" pitchFamily="18" charset="0"/>
                <a:ea typeface="Cambria" panose="02040503050406030204" pitchFamily="18" charset="0"/>
              </a:rPr>
              <a:t>postcolonialista</a:t>
            </a:r>
            <a:r>
              <a:rPr lang="it-IT" dirty="0">
                <a:effectLst/>
                <a:latin typeface="Cambria" panose="02040503050406030204" pitchFamily="18" charset="0"/>
                <a:ea typeface="Cambria" panose="02040503050406030204" pitchFamily="18" charset="0"/>
              </a:rPr>
              <a:t>.</a:t>
            </a:r>
          </a:p>
        </p:txBody>
      </p:sp>
      <p:pic>
        <p:nvPicPr>
          <p:cNvPr id="7" name="Immagine 6">
            <a:extLst>
              <a:ext uri="{FF2B5EF4-FFF2-40B4-BE49-F238E27FC236}">
                <a16:creationId xmlns:a16="http://schemas.microsoft.com/office/drawing/2014/main" id="{B87D6922-38A2-DDE5-D99D-37B7CD4DFC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4280" y="41751"/>
            <a:ext cx="3779520" cy="1242060"/>
          </a:xfrm>
          <a:prstGeom prst="rect">
            <a:avLst/>
          </a:prstGeom>
        </p:spPr>
      </p:pic>
    </p:spTree>
    <p:extLst>
      <p:ext uri="{BB962C8B-B14F-4D97-AF65-F5344CB8AC3E}">
        <p14:creationId xmlns:p14="http://schemas.microsoft.com/office/powerpoint/2010/main" val="1990508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6238EE-C853-1B44-77F5-67528DCDBBEF}"/>
              </a:ext>
            </a:extLst>
          </p:cNvPr>
          <p:cNvSpPr>
            <a:spLocks noGrp="1"/>
          </p:cNvSpPr>
          <p:nvPr>
            <p:ph type="title"/>
          </p:nvPr>
        </p:nvSpPr>
        <p:spPr>
          <a:xfrm>
            <a:off x="1458098" y="76201"/>
            <a:ext cx="5708822" cy="699768"/>
          </a:xfrm>
        </p:spPr>
        <p:txBody>
          <a:bodyPr>
            <a:normAutofit/>
          </a:bodyPr>
          <a:lstStyle/>
          <a:p>
            <a:r>
              <a:rPr lang="it-IT" sz="3600" dirty="0">
                <a:latin typeface="Cambria" panose="02040503050406030204" pitchFamily="18" charset="0"/>
                <a:ea typeface="Cambria" panose="02040503050406030204" pitchFamily="18" charset="0"/>
              </a:rPr>
              <a:t>Insomma…</a:t>
            </a:r>
          </a:p>
        </p:txBody>
      </p:sp>
      <p:sp>
        <p:nvSpPr>
          <p:cNvPr id="3" name="Segnaposto contenuto 2">
            <a:extLst>
              <a:ext uri="{FF2B5EF4-FFF2-40B4-BE49-F238E27FC236}">
                <a16:creationId xmlns:a16="http://schemas.microsoft.com/office/drawing/2014/main" id="{25EA12E0-F839-33D4-0D55-F1BBF9418AD7}"/>
              </a:ext>
            </a:extLst>
          </p:cNvPr>
          <p:cNvSpPr>
            <a:spLocks noGrp="1"/>
          </p:cNvSpPr>
          <p:nvPr>
            <p:ph idx="1"/>
          </p:nvPr>
        </p:nvSpPr>
        <p:spPr>
          <a:xfrm>
            <a:off x="1087394" y="1332024"/>
            <a:ext cx="5807676" cy="4895782"/>
          </a:xfrm>
        </p:spPr>
        <p:txBody>
          <a:bodyPr/>
          <a:lstStyle/>
          <a:p>
            <a:r>
              <a:rPr lang="it-IT" sz="3600" dirty="0">
                <a:effectLst/>
                <a:latin typeface="Cambria" panose="02040503050406030204" pitchFamily="18" charset="0"/>
                <a:ea typeface="Cambria" panose="02040503050406030204" pitchFamily="18" charset="0"/>
                <a:cs typeface="Times New Roman" panose="02020603050405020304" pitchFamily="18" charset="0"/>
              </a:rPr>
              <a:t>«Il Mercante di Venezia» richiede da parte degli spettatori (e dei lettori) di Shakespeare, o almeno da parte di quelli più attenti al contesto storico, uno sforzo notevole di </a:t>
            </a:r>
            <a:r>
              <a:rPr lang="it-IT" sz="3600" b="1" dirty="0">
                <a:effectLst/>
                <a:latin typeface="Cambria" panose="02040503050406030204" pitchFamily="18" charset="0"/>
                <a:ea typeface="Cambria" panose="02040503050406030204" pitchFamily="18" charset="0"/>
                <a:cs typeface="Times New Roman" panose="02020603050405020304" pitchFamily="18" charset="0"/>
              </a:rPr>
              <a:t>sospensione dell’incredulità</a:t>
            </a:r>
            <a:r>
              <a:rPr lang="it-IT" sz="3600" dirty="0">
                <a:effectLst/>
                <a:latin typeface="Cambria" panose="02040503050406030204" pitchFamily="18" charset="0"/>
                <a:ea typeface="Cambria" panose="02040503050406030204" pitchFamily="18" charset="0"/>
                <a:cs typeface="Times New Roman" panose="02020603050405020304" pitchFamily="18" charset="0"/>
              </a:rPr>
              <a:t>, ma caspita se ne vale la pena...</a:t>
            </a:r>
          </a:p>
          <a:p>
            <a:endParaRPr lang="it-IT" sz="3600" dirty="0">
              <a:effectLst/>
              <a:latin typeface="Cambria" panose="02040503050406030204" pitchFamily="18" charset="0"/>
              <a:ea typeface="Cambria" panose="02040503050406030204" pitchFamily="18" charset="0"/>
              <a:cs typeface="Times New Roman" panose="02020603050405020304" pitchFamily="18" charset="0"/>
            </a:endParaRPr>
          </a:p>
          <a:p>
            <a:endParaRPr lang="it-IT" dirty="0"/>
          </a:p>
        </p:txBody>
      </p:sp>
      <p:pic>
        <p:nvPicPr>
          <p:cNvPr id="7" name="Immagine 6">
            <a:extLst>
              <a:ext uri="{FF2B5EF4-FFF2-40B4-BE49-F238E27FC236}">
                <a16:creationId xmlns:a16="http://schemas.microsoft.com/office/drawing/2014/main" id="{C2745E6A-E60B-F34B-9194-48B9798F12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1219" y="0"/>
            <a:ext cx="4648200" cy="6781800"/>
          </a:xfrm>
          <a:prstGeom prst="rect">
            <a:avLst/>
          </a:prstGeom>
        </p:spPr>
      </p:pic>
    </p:spTree>
    <p:extLst>
      <p:ext uri="{BB962C8B-B14F-4D97-AF65-F5344CB8AC3E}">
        <p14:creationId xmlns:p14="http://schemas.microsoft.com/office/powerpoint/2010/main" val="1546165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67F332-F2DC-5911-A6C0-DAA302662632}"/>
              </a:ext>
            </a:extLst>
          </p:cNvPr>
          <p:cNvSpPr>
            <a:spLocks noGrp="1"/>
          </p:cNvSpPr>
          <p:nvPr>
            <p:ph type="title"/>
          </p:nvPr>
        </p:nvSpPr>
        <p:spPr>
          <a:xfrm>
            <a:off x="838200" y="402195"/>
            <a:ext cx="10515600" cy="1325563"/>
          </a:xfrm>
        </p:spPr>
        <p:txBody>
          <a:bodyPr>
            <a:normAutofit/>
          </a:bodyPr>
          <a:lstStyle/>
          <a:p>
            <a:pPr algn="ctr"/>
            <a:r>
              <a:rPr lang="it-IT" sz="3200" dirty="0">
                <a:latin typeface="Cambria" panose="02040503050406030204" pitchFamily="18" charset="0"/>
                <a:ea typeface="Cambria" panose="02040503050406030204" pitchFamily="18" charset="0"/>
              </a:rPr>
              <a:t>Una versione parziale di questo documento .</a:t>
            </a:r>
            <a:r>
              <a:rPr lang="it-IT" sz="3200" dirty="0" err="1">
                <a:latin typeface="Cambria" panose="02040503050406030204" pitchFamily="18" charset="0"/>
                <a:ea typeface="Cambria" panose="02040503050406030204" pitchFamily="18" charset="0"/>
              </a:rPr>
              <a:t>pptx</a:t>
            </a:r>
            <a:br>
              <a:rPr lang="it-IT" sz="3200" dirty="0">
                <a:latin typeface="Cambria" panose="02040503050406030204" pitchFamily="18" charset="0"/>
                <a:ea typeface="Cambria" panose="02040503050406030204" pitchFamily="18" charset="0"/>
              </a:rPr>
            </a:br>
            <a:r>
              <a:rPr lang="it-IT" sz="3200" dirty="0">
                <a:latin typeface="Cambria" panose="02040503050406030204" pitchFamily="18" charset="0"/>
                <a:ea typeface="Cambria" panose="02040503050406030204" pitchFamily="18" charset="0"/>
              </a:rPr>
              <a:t>è stata presentata durante l’evento:</a:t>
            </a:r>
          </a:p>
        </p:txBody>
      </p:sp>
      <p:pic>
        <p:nvPicPr>
          <p:cNvPr id="4" name="Segnaposto contenuto 3">
            <a:extLst>
              <a:ext uri="{FF2B5EF4-FFF2-40B4-BE49-F238E27FC236}">
                <a16:creationId xmlns:a16="http://schemas.microsoft.com/office/drawing/2014/main" id="{B0B0DD0A-75A8-FB99-382D-E4CAB193BF45}"/>
              </a:ext>
            </a:extLst>
          </p:cNvPr>
          <p:cNvPicPr>
            <a:picLocks noGrp="1" noChangeAspect="1"/>
          </p:cNvPicPr>
          <p:nvPr>
            <p:ph idx="1"/>
          </p:nvPr>
        </p:nvPicPr>
        <p:blipFill>
          <a:blip r:embed="rId2"/>
          <a:stretch>
            <a:fillRect/>
          </a:stretch>
        </p:blipFill>
        <p:spPr>
          <a:xfrm>
            <a:off x="2082759" y="1902940"/>
            <a:ext cx="7654629" cy="4305729"/>
          </a:xfrm>
          <a:prstGeom prst="rect">
            <a:avLst/>
          </a:prstGeom>
        </p:spPr>
      </p:pic>
    </p:spTree>
    <p:extLst>
      <p:ext uri="{BB962C8B-B14F-4D97-AF65-F5344CB8AC3E}">
        <p14:creationId xmlns:p14="http://schemas.microsoft.com/office/powerpoint/2010/main" val="2441157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0F26F9-AECE-01DB-737A-C24332D86356}"/>
              </a:ext>
            </a:extLst>
          </p:cNvPr>
          <p:cNvSpPr>
            <a:spLocks noGrp="1"/>
          </p:cNvSpPr>
          <p:nvPr>
            <p:ph type="title"/>
          </p:nvPr>
        </p:nvSpPr>
        <p:spPr>
          <a:xfrm>
            <a:off x="838200" y="153192"/>
            <a:ext cx="10515600" cy="1325563"/>
          </a:xfrm>
        </p:spPr>
        <p:txBody>
          <a:bodyPr/>
          <a:lstStyle/>
          <a:p>
            <a:r>
              <a:rPr lang="it-IT" dirty="0">
                <a:latin typeface="Cambria" panose="02040503050406030204" pitchFamily="18" charset="0"/>
                <a:ea typeface="Cambria" panose="02040503050406030204" pitchFamily="18" charset="0"/>
              </a:rPr>
              <a:t>La trama --- </a:t>
            </a:r>
            <a:r>
              <a:rPr lang="it-IT" sz="2800" dirty="0">
                <a:latin typeface="Cambria" panose="02040503050406030204" pitchFamily="18" charset="0"/>
                <a:ea typeface="Cambria" panose="02040503050406030204" pitchFamily="18" charset="0"/>
              </a:rPr>
              <a:t>(Treccani – Enciclopedia online)</a:t>
            </a:r>
          </a:p>
        </p:txBody>
      </p:sp>
      <p:sp>
        <p:nvSpPr>
          <p:cNvPr id="3" name="Segnaposto contenuto 2">
            <a:extLst>
              <a:ext uri="{FF2B5EF4-FFF2-40B4-BE49-F238E27FC236}">
                <a16:creationId xmlns:a16="http://schemas.microsoft.com/office/drawing/2014/main" id="{0E238152-1B89-C645-4AE7-2C56B3D14C80}"/>
              </a:ext>
            </a:extLst>
          </p:cNvPr>
          <p:cNvSpPr>
            <a:spLocks noGrp="1"/>
          </p:cNvSpPr>
          <p:nvPr>
            <p:ph idx="1"/>
          </p:nvPr>
        </p:nvSpPr>
        <p:spPr>
          <a:xfrm>
            <a:off x="838200" y="1478755"/>
            <a:ext cx="10515600" cy="4351338"/>
          </a:xfrm>
        </p:spPr>
        <p:txBody>
          <a:bodyPr>
            <a:noAutofit/>
          </a:bodyPr>
          <a:lstStyle/>
          <a:p>
            <a:pPr marL="0" indent="0">
              <a:buNone/>
            </a:pPr>
            <a:r>
              <a:rPr lang="it-IT" dirty="0">
                <a:latin typeface="Cambria" panose="02040503050406030204" pitchFamily="18" charset="0"/>
                <a:ea typeface="Cambria" panose="02040503050406030204" pitchFamily="18" charset="0"/>
              </a:rPr>
              <a:t>Il nobile veneziano Bassanio, dilapidate le sue sostanze, chiede un prestito al mercante Antonio per poter corteggiare l'ereditiera Porzia. Antonio, in attesa del ritorno delle sue navi, si fa prestare il denaro dall'usuraio ebreo Shylock che fa il prestito, a patto che se il denaro non sarà restituito il giorno convenuto, egli avrà diritto di prelevare una libbra di carne del corpo di Antonio. Porzia sposerà Bassanio ma, poiché le navi di Antonio sono naufragate, il debito non è pagato; Shylock reclama la libbra di carne che, secondo l'ironico ordine del giudice, potrà asportare, ma senza spargimento di sangue. Nell'impossibilità di fare ciò l'usuraio rinuncia e perde le ricchezze, che riavrà solo se si convertirà al cristianesimo e le lascerà, dopo la morte, alla figlia Gessica, fuggita per sposare un cristiano. </a:t>
            </a:r>
          </a:p>
        </p:txBody>
      </p:sp>
    </p:spTree>
    <p:extLst>
      <p:ext uri="{BB962C8B-B14F-4D97-AF65-F5344CB8AC3E}">
        <p14:creationId xmlns:p14="http://schemas.microsoft.com/office/powerpoint/2010/main" val="510230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18CE555-316F-E533-1E22-57FAA4AA6CDD}"/>
              </a:ext>
            </a:extLst>
          </p:cNvPr>
          <p:cNvSpPr>
            <a:spLocks noGrp="1"/>
          </p:cNvSpPr>
          <p:nvPr>
            <p:ph type="title"/>
          </p:nvPr>
        </p:nvSpPr>
        <p:spPr>
          <a:xfrm>
            <a:off x="477730" y="117109"/>
            <a:ext cx="11236540" cy="1325563"/>
          </a:xfrm>
        </p:spPr>
        <p:txBody>
          <a:bodyPr>
            <a:normAutofit/>
          </a:bodyPr>
          <a:lstStyle/>
          <a:p>
            <a:r>
              <a:rPr lang="it-IT" sz="3600" dirty="0">
                <a:latin typeface="Cambria" panose="02040503050406030204" pitchFamily="18" charset="0"/>
                <a:ea typeface="Cambria" panose="02040503050406030204" pitchFamily="18" charset="0"/>
              </a:rPr>
              <a:t>Molto in breve: chi sono e che cosa penso di Shakespeare</a:t>
            </a:r>
          </a:p>
        </p:txBody>
      </p:sp>
      <p:sp>
        <p:nvSpPr>
          <p:cNvPr id="3" name="Segnaposto contenuto 2">
            <a:extLst>
              <a:ext uri="{FF2B5EF4-FFF2-40B4-BE49-F238E27FC236}">
                <a16:creationId xmlns:a16="http://schemas.microsoft.com/office/drawing/2014/main" id="{162A5F18-ECA9-F0FA-C355-20F88BF94D7A}"/>
              </a:ext>
            </a:extLst>
          </p:cNvPr>
          <p:cNvSpPr>
            <a:spLocks noGrp="1"/>
          </p:cNvSpPr>
          <p:nvPr>
            <p:ph idx="1"/>
          </p:nvPr>
        </p:nvSpPr>
        <p:spPr>
          <a:xfrm>
            <a:off x="4656438" y="1319105"/>
            <a:ext cx="6558298" cy="5069339"/>
          </a:xfrm>
        </p:spPr>
        <p:txBody>
          <a:bodyPr>
            <a:normAutofit fontScale="92500" lnSpcReduction="10000"/>
          </a:bodyPr>
          <a:lstStyle/>
          <a:p>
            <a:r>
              <a:rPr lang="it-IT" sz="2400" dirty="0">
                <a:latin typeface="Cambria" panose="02040503050406030204" pitchFamily="18" charset="0"/>
                <a:ea typeface="Cambria" panose="02040503050406030204" pitchFamily="18" charset="0"/>
              </a:rPr>
              <a:t>Insegno </a:t>
            </a:r>
            <a:r>
              <a:rPr lang="it-IT" sz="2400" dirty="0" err="1">
                <a:latin typeface="Cambria" panose="02040503050406030204" pitchFamily="18" charset="0"/>
                <a:ea typeface="Cambria" panose="02040503050406030204" pitchFamily="18" charset="0"/>
              </a:rPr>
              <a:t>Venetian</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Law</a:t>
            </a:r>
            <a:r>
              <a:rPr lang="it-IT" sz="2400" dirty="0">
                <a:latin typeface="Cambria" panose="02040503050406030204" pitchFamily="18" charset="0"/>
                <a:ea typeface="Cambria" panose="02040503050406030204" pitchFamily="18" charset="0"/>
              </a:rPr>
              <a:t> History nel corso di Giurisprudenza della Scuola di Legge di Padova.</a:t>
            </a:r>
          </a:p>
          <a:p>
            <a:r>
              <a:rPr lang="it-IT" sz="2400" dirty="0">
                <a:latin typeface="Cambria" panose="02040503050406030204" pitchFamily="18" charset="0"/>
                <a:ea typeface="Cambria" panose="02040503050406030204" pitchFamily="18" charset="0"/>
              </a:rPr>
              <a:t>Penso che le opere di Shakespeare siano state scritte proprio da Shakespeare.</a:t>
            </a:r>
          </a:p>
          <a:p>
            <a:r>
              <a:rPr lang="it-IT" sz="2400" dirty="0">
                <a:latin typeface="Cambria" panose="02040503050406030204" pitchFamily="18" charset="0"/>
                <a:ea typeface="Cambria" panose="02040503050406030204" pitchFamily="18" charset="0"/>
              </a:rPr>
              <a:t>Penso che Shakespeare sia un autore straordinario.</a:t>
            </a:r>
          </a:p>
          <a:p>
            <a:r>
              <a:rPr lang="it-IT" sz="2400" dirty="0">
                <a:latin typeface="Cambria" panose="02040503050406030204" pitchFamily="18" charset="0"/>
                <a:ea typeface="Cambria" panose="02040503050406030204" pitchFamily="18" charset="0"/>
              </a:rPr>
              <a:t>Penso che Shakespeare scrivesse sia per l’arte che per il botteghino.</a:t>
            </a:r>
          </a:p>
          <a:p>
            <a:r>
              <a:rPr lang="it-IT" sz="2400" dirty="0">
                <a:latin typeface="Cambria" panose="02040503050406030204" pitchFamily="18" charset="0"/>
                <a:ea typeface="Cambria" panose="02040503050406030204" pitchFamily="18" charset="0"/>
              </a:rPr>
              <a:t>Penso che Shakespeare facesse benissimo a dare più importanza alle storie che alla verosimiglianza.</a:t>
            </a:r>
          </a:p>
          <a:p>
            <a:r>
              <a:rPr lang="it-IT" sz="2400" b="1" dirty="0">
                <a:latin typeface="Cambria" panose="02040503050406030204" pitchFamily="18" charset="0"/>
                <a:ea typeface="Cambria" panose="02040503050406030204" pitchFamily="18" charset="0"/>
              </a:rPr>
              <a:t>Quindi dal punto di vista dell’arte non c’è problema se gli aspetti legali nel Mercante di Venezia sono in gran parte inventati!</a:t>
            </a:r>
          </a:p>
          <a:p>
            <a:endParaRPr lang="it-IT" sz="2400" b="1" dirty="0">
              <a:latin typeface="Cambria" panose="02040503050406030204" pitchFamily="18" charset="0"/>
              <a:ea typeface="Cambria" panose="02040503050406030204" pitchFamily="18" charset="0"/>
            </a:endParaRPr>
          </a:p>
          <a:p>
            <a:r>
              <a:rPr lang="it-IT" sz="2400" b="1" dirty="0">
                <a:latin typeface="Cambria" panose="02040503050406030204" pitchFamily="18" charset="0"/>
                <a:ea typeface="Cambria" panose="02040503050406030204" pitchFamily="18" charset="0"/>
              </a:rPr>
              <a:t>… e andiamo a vederli… </a:t>
            </a:r>
          </a:p>
          <a:p>
            <a:endParaRPr lang="it-IT" sz="2400" dirty="0">
              <a:latin typeface="Cambria" panose="02040503050406030204" pitchFamily="18" charset="0"/>
              <a:ea typeface="Cambria" panose="02040503050406030204" pitchFamily="18" charset="0"/>
            </a:endParaRPr>
          </a:p>
        </p:txBody>
      </p:sp>
      <p:pic>
        <p:nvPicPr>
          <p:cNvPr id="7" name="Immagine 6">
            <a:extLst>
              <a:ext uri="{FF2B5EF4-FFF2-40B4-BE49-F238E27FC236}">
                <a16:creationId xmlns:a16="http://schemas.microsoft.com/office/drawing/2014/main" id="{0EFE2074-6EEF-F8A1-AC53-54D770CEF9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10275">
            <a:off x="9601967" y="5573738"/>
            <a:ext cx="1538563" cy="762000"/>
          </a:xfrm>
          <a:prstGeom prst="rect">
            <a:avLst/>
          </a:prstGeom>
        </p:spPr>
      </p:pic>
      <p:pic>
        <p:nvPicPr>
          <p:cNvPr id="8" name="Immagine 7">
            <a:extLst>
              <a:ext uri="{FF2B5EF4-FFF2-40B4-BE49-F238E27FC236}">
                <a16:creationId xmlns:a16="http://schemas.microsoft.com/office/drawing/2014/main" id="{953EBE8E-4577-6790-3636-DAEFA366E137}"/>
              </a:ext>
            </a:extLst>
          </p:cNvPr>
          <p:cNvPicPr>
            <a:picLocks noChangeAspect="1"/>
          </p:cNvPicPr>
          <p:nvPr/>
        </p:nvPicPr>
        <p:blipFill>
          <a:blip r:embed="rId3"/>
          <a:stretch>
            <a:fillRect/>
          </a:stretch>
        </p:blipFill>
        <p:spPr>
          <a:xfrm>
            <a:off x="477730" y="1319105"/>
            <a:ext cx="3956647" cy="5066215"/>
          </a:xfrm>
          <a:prstGeom prst="rect">
            <a:avLst/>
          </a:prstGeom>
        </p:spPr>
      </p:pic>
    </p:spTree>
    <p:extLst>
      <p:ext uri="{BB962C8B-B14F-4D97-AF65-F5344CB8AC3E}">
        <p14:creationId xmlns:p14="http://schemas.microsoft.com/office/powerpoint/2010/main" val="3935840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ED9EE9-6917-AEE4-47EB-51EAA3CD32E6}"/>
              </a:ext>
            </a:extLst>
          </p:cNvPr>
          <p:cNvSpPr>
            <a:spLocks noGrp="1"/>
          </p:cNvSpPr>
          <p:nvPr>
            <p:ph type="title"/>
          </p:nvPr>
        </p:nvSpPr>
        <p:spPr/>
        <p:txBody>
          <a:bodyPr>
            <a:normAutofit/>
          </a:bodyPr>
          <a:lstStyle/>
          <a:p>
            <a:r>
              <a:rPr lang="it-IT" sz="3600" dirty="0">
                <a:latin typeface="Cambria" panose="02040503050406030204" pitchFamily="18" charset="0"/>
                <a:ea typeface="Cambria" panose="02040503050406030204" pitchFamily="18" charset="0"/>
              </a:rPr>
              <a:t>Uno: il contratto</a:t>
            </a:r>
          </a:p>
        </p:txBody>
      </p:sp>
      <p:sp>
        <p:nvSpPr>
          <p:cNvPr id="3" name="Segnaposto contenuto 2">
            <a:extLst>
              <a:ext uri="{FF2B5EF4-FFF2-40B4-BE49-F238E27FC236}">
                <a16:creationId xmlns:a16="http://schemas.microsoft.com/office/drawing/2014/main" id="{48E360F1-5CB0-6FA6-F9F5-B5C86975165A}"/>
              </a:ext>
            </a:extLst>
          </p:cNvPr>
          <p:cNvSpPr>
            <a:spLocks noGrp="1"/>
          </p:cNvSpPr>
          <p:nvPr>
            <p:ph idx="1"/>
          </p:nvPr>
        </p:nvSpPr>
        <p:spPr>
          <a:xfrm>
            <a:off x="726990" y="1688813"/>
            <a:ext cx="6507889" cy="4315683"/>
          </a:xfrm>
        </p:spPr>
        <p:txBody>
          <a:bodyPr>
            <a:normAutofit/>
          </a:bodyPr>
          <a:lstStyle/>
          <a:p>
            <a:r>
              <a:rPr lang="it-IT" sz="2200" dirty="0">
                <a:latin typeface="Cambria" panose="02040503050406030204" pitchFamily="18" charset="0"/>
                <a:ea typeface="Cambria" panose="02040503050406030204" pitchFamily="18" charset="0"/>
              </a:rPr>
              <a:t>A Venezia i contratti erano sempre scritti.</a:t>
            </a:r>
          </a:p>
          <a:p>
            <a:r>
              <a:rPr lang="it-IT" sz="2200" dirty="0">
                <a:latin typeface="Cambria" panose="02040503050406030204" pitchFamily="18" charset="0"/>
                <a:ea typeface="Cambria" panose="02040503050406030204" pitchFamily="18" charset="0"/>
              </a:rPr>
              <a:t>Molti Veneziani sapevano scrivere, ma per contratti, testamenti </a:t>
            </a:r>
            <a:r>
              <a:rPr lang="it-IT" sz="2200">
                <a:latin typeface="Cambria" panose="02040503050406030204" pitchFamily="18" charset="0"/>
                <a:ea typeface="Cambria" panose="02040503050406030204" pitchFamily="18" charset="0"/>
              </a:rPr>
              <a:t>eccetera si </a:t>
            </a:r>
            <a:r>
              <a:rPr lang="it-IT" sz="2200" dirty="0">
                <a:latin typeface="Cambria" panose="02040503050406030204" pitchFamily="18" charset="0"/>
                <a:ea typeface="Cambria" panose="02040503050406030204" pitchFamily="18" charset="0"/>
              </a:rPr>
              <a:t>affidavano ai notai, che sapevano scriverli in modo chiaro.</a:t>
            </a:r>
          </a:p>
          <a:p>
            <a:r>
              <a:rPr lang="it-IT" sz="2200" dirty="0">
                <a:latin typeface="Cambria" panose="02040503050406030204" pitchFamily="18" charset="0"/>
                <a:ea typeface="Cambria" panose="02040503050406030204" pitchFamily="18" charset="0"/>
              </a:rPr>
              <a:t>A Venezia, a differenza che altrove, i notai erano i preti delle parrocchie; solo dal Cinquecento in poi comincia una lenta sostituzione con professionisti laici.</a:t>
            </a:r>
          </a:p>
          <a:p>
            <a:r>
              <a:rPr lang="it-IT" sz="2200" b="1" dirty="0">
                <a:latin typeface="Cambria" panose="02040503050406030204" pitchFamily="18" charset="0"/>
                <a:ea typeface="Cambria" panose="02040503050406030204" pitchFamily="18" charset="0"/>
              </a:rPr>
              <a:t>Nessun notaio, men che meno se prete, avrebbe ammesso che la penale per mancato pagamento di un mutuo fosse una libbra di carne, cristiana oppure no!</a:t>
            </a:r>
          </a:p>
          <a:p>
            <a:endParaRPr lang="it-IT" sz="2200" dirty="0">
              <a:latin typeface="Cambria" panose="02040503050406030204" pitchFamily="18" charset="0"/>
              <a:ea typeface="Cambria" panose="02040503050406030204" pitchFamily="18" charset="0"/>
            </a:endParaRPr>
          </a:p>
          <a:p>
            <a:endParaRPr lang="it-IT" sz="2200" dirty="0">
              <a:latin typeface="Cambria" panose="02040503050406030204" pitchFamily="18" charset="0"/>
              <a:ea typeface="Cambria" panose="02040503050406030204" pitchFamily="18" charset="0"/>
            </a:endParaRPr>
          </a:p>
        </p:txBody>
      </p:sp>
      <p:pic>
        <p:nvPicPr>
          <p:cNvPr id="5" name="Immagine 4">
            <a:extLst>
              <a:ext uri="{FF2B5EF4-FFF2-40B4-BE49-F238E27FC236}">
                <a16:creationId xmlns:a16="http://schemas.microsoft.com/office/drawing/2014/main" id="{C4E04ADB-21E4-F006-6EB0-25E8D30B2C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588" y="855378"/>
            <a:ext cx="3146855" cy="5147243"/>
          </a:xfrm>
          <a:prstGeom prst="rect">
            <a:avLst/>
          </a:prstGeom>
        </p:spPr>
      </p:pic>
    </p:spTree>
    <p:extLst>
      <p:ext uri="{BB962C8B-B14F-4D97-AF65-F5344CB8AC3E}">
        <p14:creationId xmlns:p14="http://schemas.microsoft.com/office/powerpoint/2010/main" val="755854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47110CD-87D8-C76B-74A0-D3EF27634DFD}"/>
              </a:ext>
            </a:extLst>
          </p:cNvPr>
          <p:cNvSpPr>
            <a:spLocks noGrp="1"/>
          </p:cNvSpPr>
          <p:nvPr>
            <p:ph type="title"/>
          </p:nvPr>
        </p:nvSpPr>
        <p:spPr>
          <a:xfrm>
            <a:off x="726989" y="394321"/>
            <a:ext cx="10515600" cy="1325563"/>
          </a:xfrm>
        </p:spPr>
        <p:txBody>
          <a:bodyPr/>
          <a:lstStyle/>
          <a:p>
            <a:r>
              <a:rPr lang="it-IT" sz="4400" dirty="0">
                <a:latin typeface="Cambria" panose="02040503050406030204" pitchFamily="18" charset="0"/>
                <a:ea typeface="Cambria" panose="02040503050406030204" pitchFamily="18" charset="0"/>
              </a:rPr>
              <a:t>Due: il mancato pagamento</a:t>
            </a:r>
            <a:endParaRPr lang="it-IT" dirty="0"/>
          </a:p>
        </p:txBody>
      </p:sp>
      <p:sp>
        <p:nvSpPr>
          <p:cNvPr id="3" name="Segnaposto contenuto 2">
            <a:extLst>
              <a:ext uri="{FF2B5EF4-FFF2-40B4-BE49-F238E27FC236}">
                <a16:creationId xmlns:a16="http://schemas.microsoft.com/office/drawing/2014/main" id="{F79880F5-174F-C49F-5024-3AFC1D637176}"/>
              </a:ext>
            </a:extLst>
          </p:cNvPr>
          <p:cNvSpPr>
            <a:spLocks noGrp="1"/>
          </p:cNvSpPr>
          <p:nvPr>
            <p:ph idx="1"/>
          </p:nvPr>
        </p:nvSpPr>
        <p:spPr>
          <a:xfrm>
            <a:off x="5350476" y="1690688"/>
            <a:ext cx="6760381" cy="4055204"/>
          </a:xfrm>
        </p:spPr>
        <p:txBody>
          <a:bodyPr>
            <a:normAutofit fontScale="85000" lnSpcReduction="10000"/>
          </a:bodyPr>
          <a:lstStyle/>
          <a:p>
            <a:r>
              <a:rPr lang="it-IT" dirty="0">
                <a:latin typeface="Cambria" panose="02040503050406030204" pitchFamily="18" charset="0"/>
                <a:ea typeface="Cambria" panose="02040503050406030204" pitchFamily="18" charset="0"/>
              </a:rPr>
              <a:t>Shylock presta ad Antonio 3000 ducati e per puntiglio rinuncia agli interessi compensatori normalmente aggiunti alla somma prestata.</a:t>
            </a:r>
          </a:p>
          <a:p>
            <a:r>
              <a:rPr lang="it-IT" dirty="0">
                <a:latin typeface="Cambria" panose="02040503050406030204" pitchFamily="18" charset="0"/>
                <a:ea typeface="Cambria" panose="02040503050406030204" pitchFamily="18" charset="0"/>
              </a:rPr>
              <a:t>Alla scadenza, Antonio non può pagare…</a:t>
            </a:r>
          </a:p>
          <a:p>
            <a:r>
              <a:rPr lang="it-IT" b="1" dirty="0">
                <a:latin typeface="Cambria" panose="02040503050406030204" pitchFamily="18" charset="0"/>
                <a:ea typeface="Cambria" panose="02040503050406030204" pitchFamily="18" charset="0"/>
              </a:rPr>
              <a:t>(ma a Venezia non solo gli Ebrei prestavano denaro: Antonio avrebbe potuto farsi prestare la somma da qualcun altro).</a:t>
            </a:r>
          </a:p>
          <a:p>
            <a:r>
              <a:rPr lang="it-IT" dirty="0">
                <a:latin typeface="Cambria" panose="02040503050406030204" pitchFamily="18" charset="0"/>
                <a:ea typeface="Cambria" panose="02040503050406030204" pitchFamily="18" charset="0"/>
              </a:rPr>
              <a:t>Shylock gli fa causa per inadempimento e Antonio viene arrestato in attesa del processo…</a:t>
            </a:r>
          </a:p>
          <a:p>
            <a:r>
              <a:rPr lang="it-IT" b="1" dirty="0">
                <a:latin typeface="Cambria" panose="02040503050406030204" pitchFamily="18" charset="0"/>
                <a:ea typeface="Cambria" panose="02040503050406030204" pitchFamily="18" charset="0"/>
              </a:rPr>
              <a:t>(ma a Venezia il carcere preventivo si applicava solo per crimini, non per debiti!)</a:t>
            </a:r>
          </a:p>
        </p:txBody>
      </p:sp>
      <p:pic>
        <p:nvPicPr>
          <p:cNvPr id="5" name="Immagine 4">
            <a:extLst>
              <a:ext uri="{FF2B5EF4-FFF2-40B4-BE49-F238E27FC236}">
                <a16:creationId xmlns:a16="http://schemas.microsoft.com/office/drawing/2014/main" id="{ED94FD4B-4425-3F2E-9202-7DCF278AE5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989" y="1719884"/>
            <a:ext cx="4646695" cy="3821413"/>
          </a:xfrm>
          <a:prstGeom prst="rect">
            <a:avLst/>
          </a:prstGeom>
        </p:spPr>
      </p:pic>
    </p:spTree>
    <p:extLst>
      <p:ext uri="{BB962C8B-B14F-4D97-AF65-F5344CB8AC3E}">
        <p14:creationId xmlns:p14="http://schemas.microsoft.com/office/powerpoint/2010/main" val="1040037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64E1F3-2D76-2487-F0D7-097139601F8D}"/>
              </a:ext>
            </a:extLst>
          </p:cNvPr>
          <p:cNvSpPr>
            <a:spLocks noGrp="1"/>
          </p:cNvSpPr>
          <p:nvPr>
            <p:ph type="title"/>
          </p:nvPr>
        </p:nvSpPr>
        <p:spPr>
          <a:xfrm>
            <a:off x="840258" y="0"/>
            <a:ext cx="10513541" cy="1325563"/>
          </a:xfrm>
        </p:spPr>
        <p:txBody>
          <a:bodyPr/>
          <a:lstStyle/>
          <a:p>
            <a:r>
              <a:rPr lang="it-IT" sz="4400" dirty="0">
                <a:latin typeface="Cambria" panose="02040503050406030204" pitchFamily="18" charset="0"/>
                <a:ea typeface="Cambria" panose="02040503050406030204" pitchFamily="18" charset="0"/>
              </a:rPr>
              <a:t>Tre: il doge</a:t>
            </a:r>
            <a:endParaRPr lang="it-IT" dirty="0"/>
          </a:p>
        </p:txBody>
      </p:sp>
      <p:sp>
        <p:nvSpPr>
          <p:cNvPr id="3" name="Segnaposto contenuto 2">
            <a:extLst>
              <a:ext uri="{FF2B5EF4-FFF2-40B4-BE49-F238E27FC236}">
                <a16:creationId xmlns:a16="http://schemas.microsoft.com/office/drawing/2014/main" id="{EA8B0908-2E11-7C10-6A87-4327237C9335}"/>
              </a:ext>
            </a:extLst>
          </p:cNvPr>
          <p:cNvSpPr>
            <a:spLocks noGrp="1"/>
          </p:cNvSpPr>
          <p:nvPr>
            <p:ph idx="1"/>
          </p:nvPr>
        </p:nvSpPr>
        <p:spPr>
          <a:xfrm>
            <a:off x="652849" y="1133647"/>
            <a:ext cx="6785919" cy="5020018"/>
          </a:xfrm>
        </p:spPr>
        <p:txBody>
          <a:bodyPr>
            <a:normAutofit/>
          </a:bodyPr>
          <a:lstStyle/>
          <a:p>
            <a:r>
              <a:rPr lang="it-IT" sz="2400" dirty="0">
                <a:latin typeface="Cambria" panose="02040503050406030204" pitchFamily="18" charset="0"/>
                <a:ea typeface="Cambria" panose="02040503050406030204" pitchFamily="18" charset="0"/>
              </a:rPr>
              <a:t>Nel «Mercante di Venezia», Shakespeare mostra il doge come giudice unico, che incarna il potere sovrano e che però tiene a esercitarlo in aderenza alle norme di diritto.</a:t>
            </a:r>
          </a:p>
          <a:p>
            <a:r>
              <a:rPr lang="it-IT" sz="2400" dirty="0">
                <a:latin typeface="Cambria" panose="02040503050406030204" pitchFamily="18" charset="0"/>
                <a:ea typeface="Cambria" panose="02040503050406030204" pitchFamily="18" charset="0"/>
              </a:rPr>
              <a:t>In realtà, i poteri  del doge erano strettamente limitati dal testo della promissione ducale, che il doge neo-eletto giurava di osservare prima di poter entrare in carica: il doge era tutt’altro che un sovrano più o meno assoluto, come i Tudor in Inghilterra.</a:t>
            </a:r>
          </a:p>
          <a:p>
            <a:r>
              <a:rPr lang="it-IT" sz="2400" dirty="0">
                <a:latin typeface="Cambria" panose="02040503050406030204" pitchFamily="18" charset="0"/>
                <a:ea typeface="Cambria" panose="02040503050406030204" pitchFamily="18" charset="0"/>
              </a:rPr>
              <a:t>In specie, il doge di Venezia non operava mai come giudice! Anzi gli era vietato esercitare qualsiasi pressione o influenza sulla decisione dei casi giudiziari.</a:t>
            </a:r>
          </a:p>
        </p:txBody>
      </p:sp>
      <p:pic>
        <p:nvPicPr>
          <p:cNvPr id="5" name="Immagine 4">
            <a:extLst>
              <a:ext uri="{FF2B5EF4-FFF2-40B4-BE49-F238E27FC236}">
                <a16:creationId xmlns:a16="http://schemas.microsoft.com/office/drawing/2014/main" id="{1B093664-DA44-C563-F7E2-7D4B3F463E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8768" y="159308"/>
            <a:ext cx="4497586" cy="4599804"/>
          </a:xfrm>
          <a:prstGeom prst="rect">
            <a:avLst/>
          </a:prstGeom>
        </p:spPr>
      </p:pic>
      <p:sp>
        <p:nvSpPr>
          <p:cNvPr id="4" name="CasellaDiTesto 3">
            <a:extLst>
              <a:ext uri="{FF2B5EF4-FFF2-40B4-BE49-F238E27FC236}">
                <a16:creationId xmlns:a16="http://schemas.microsoft.com/office/drawing/2014/main" id="{9D18E9CD-831F-F2EE-60A2-0D852E3EC73A}"/>
              </a:ext>
            </a:extLst>
          </p:cNvPr>
          <p:cNvSpPr txBox="1"/>
          <p:nvPr/>
        </p:nvSpPr>
        <p:spPr>
          <a:xfrm>
            <a:off x="7438768" y="4918420"/>
            <a:ext cx="4497586" cy="923330"/>
          </a:xfrm>
          <a:prstGeom prst="rect">
            <a:avLst/>
          </a:prstGeom>
          <a:noFill/>
        </p:spPr>
        <p:txBody>
          <a:bodyPr wrap="square" rtlCol="0">
            <a:spAutoFit/>
          </a:bodyPr>
          <a:lstStyle/>
          <a:p>
            <a:r>
              <a:rPr lang="it-IT" i="1" dirty="0">
                <a:latin typeface="Cambria" panose="02040503050406030204" pitchFamily="18" charset="0"/>
                <a:ea typeface="Cambria" panose="02040503050406030204" pitchFamily="18" charset="0"/>
              </a:rPr>
              <a:t>La Giustizia veneziana non è cieca o bendata, ma anzi molto attenta agli effetti futuri della sentenza da emanare…</a:t>
            </a:r>
          </a:p>
        </p:txBody>
      </p:sp>
    </p:spTree>
    <p:extLst>
      <p:ext uri="{BB962C8B-B14F-4D97-AF65-F5344CB8AC3E}">
        <p14:creationId xmlns:p14="http://schemas.microsoft.com/office/powerpoint/2010/main" val="376485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0CDC0B-A935-926E-5803-5B257396E423}"/>
              </a:ext>
            </a:extLst>
          </p:cNvPr>
          <p:cNvSpPr>
            <a:spLocks noGrp="1"/>
          </p:cNvSpPr>
          <p:nvPr>
            <p:ph type="title"/>
          </p:nvPr>
        </p:nvSpPr>
        <p:spPr>
          <a:xfrm>
            <a:off x="838200" y="0"/>
            <a:ext cx="10515600" cy="1325563"/>
          </a:xfrm>
        </p:spPr>
        <p:txBody>
          <a:bodyPr/>
          <a:lstStyle/>
          <a:p>
            <a:r>
              <a:rPr lang="it-IT" sz="4400" dirty="0">
                <a:latin typeface="Cambria" panose="02040503050406030204" pitchFamily="18" charset="0"/>
                <a:ea typeface="Cambria" panose="02040503050406030204" pitchFamily="18" charset="0"/>
              </a:rPr>
              <a:t>Quattro: il tribunale</a:t>
            </a:r>
            <a:endParaRPr lang="it-IT" dirty="0"/>
          </a:p>
        </p:txBody>
      </p:sp>
      <p:sp>
        <p:nvSpPr>
          <p:cNvPr id="3" name="Segnaposto contenuto 2">
            <a:extLst>
              <a:ext uri="{FF2B5EF4-FFF2-40B4-BE49-F238E27FC236}">
                <a16:creationId xmlns:a16="http://schemas.microsoft.com/office/drawing/2014/main" id="{A2024057-BC43-1472-7AE8-01D00ECC3A7F}"/>
              </a:ext>
            </a:extLst>
          </p:cNvPr>
          <p:cNvSpPr>
            <a:spLocks noGrp="1"/>
          </p:cNvSpPr>
          <p:nvPr>
            <p:ph idx="1"/>
          </p:nvPr>
        </p:nvSpPr>
        <p:spPr>
          <a:xfrm>
            <a:off x="821725" y="1088660"/>
            <a:ext cx="8454081" cy="2340340"/>
          </a:xfrm>
        </p:spPr>
        <p:txBody>
          <a:bodyPr>
            <a:normAutofit/>
          </a:bodyPr>
          <a:lstStyle/>
          <a:p>
            <a:r>
              <a:rPr lang="it-IT" sz="2400" b="1" dirty="0">
                <a:latin typeface="Cambria" panose="02040503050406030204" pitchFamily="18" charset="0"/>
                <a:ea typeface="Cambria" panose="02040503050406030204" pitchFamily="18" charset="0"/>
              </a:rPr>
              <a:t>I tribunali civili veneziani di primo grado (Corti di Palazzo) erano in realtà composti da tre magistrati eletti dal Maggior Consiglio con carica annuale, assistiti da un cancelliere.</a:t>
            </a:r>
          </a:p>
          <a:p>
            <a:r>
              <a:rPr lang="it-IT" sz="2400" dirty="0">
                <a:latin typeface="Cambria" panose="02040503050406030204" pitchFamily="18" charset="0"/>
                <a:ea typeface="Cambria" panose="02040503050406030204" pitchFamily="18" charset="0"/>
              </a:rPr>
              <a:t>I tribunali avevano sede nel Palazzo Ducale, con accesso al cortile dalla Porta della Carta.</a:t>
            </a:r>
          </a:p>
          <a:p>
            <a:endParaRPr lang="it-IT" sz="2400" b="1" dirty="0">
              <a:latin typeface="Cambria" panose="02040503050406030204" pitchFamily="18" charset="0"/>
              <a:ea typeface="Cambria" panose="02040503050406030204" pitchFamily="18" charset="0"/>
            </a:endParaRPr>
          </a:p>
        </p:txBody>
      </p:sp>
      <p:pic>
        <p:nvPicPr>
          <p:cNvPr id="5" name="Immagine 4">
            <a:extLst>
              <a:ext uri="{FF2B5EF4-FFF2-40B4-BE49-F238E27FC236}">
                <a16:creationId xmlns:a16="http://schemas.microsoft.com/office/drawing/2014/main" id="{D33FEEB1-4BB2-12E4-D2AF-3D01B39529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207" y="3592383"/>
            <a:ext cx="4546257" cy="2734276"/>
          </a:xfrm>
          <a:prstGeom prst="rect">
            <a:avLst/>
          </a:prstGeom>
        </p:spPr>
      </p:pic>
      <p:pic>
        <p:nvPicPr>
          <p:cNvPr id="7" name="Immagine 6">
            <a:extLst>
              <a:ext uri="{FF2B5EF4-FFF2-40B4-BE49-F238E27FC236}">
                <a16:creationId xmlns:a16="http://schemas.microsoft.com/office/drawing/2014/main" id="{43C4DA62-BA9E-6A9E-1F53-BB826FAA06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2281" y="1088660"/>
            <a:ext cx="2916194" cy="5237999"/>
          </a:xfrm>
          <a:prstGeom prst="rect">
            <a:avLst/>
          </a:prstGeom>
        </p:spPr>
      </p:pic>
      <p:pic>
        <p:nvPicPr>
          <p:cNvPr id="9" name="Immagine 8">
            <a:extLst>
              <a:ext uri="{FF2B5EF4-FFF2-40B4-BE49-F238E27FC236}">
                <a16:creationId xmlns:a16="http://schemas.microsoft.com/office/drawing/2014/main" id="{E2BAAA0E-A44E-36BE-94E4-94CA1EB78F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4038" y="3781167"/>
            <a:ext cx="3160669" cy="2545492"/>
          </a:xfrm>
          <a:prstGeom prst="rect">
            <a:avLst/>
          </a:prstGeom>
        </p:spPr>
      </p:pic>
    </p:spTree>
    <p:extLst>
      <p:ext uri="{BB962C8B-B14F-4D97-AF65-F5344CB8AC3E}">
        <p14:creationId xmlns:p14="http://schemas.microsoft.com/office/powerpoint/2010/main" val="3121176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6F4481-C4BD-8388-B70C-61BA21DB5912}"/>
              </a:ext>
            </a:extLst>
          </p:cNvPr>
          <p:cNvSpPr>
            <a:spLocks noGrp="1"/>
          </p:cNvSpPr>
          <p:nvPr>
            <p:ph type="title"/>
          </p:nvPr>
        </p:nvSpPr>
        <p:spPr>
          <a:xfrm>
            <a:off x="751702" y="18255"/>
            <a:ext cx="10515600" cy="1074437"/>
          </a:xfrm>
        </p:spPr>
        <p:txBody>
          <a:bodyPr/>
          <a:lstStyle/>
          <a:p>
            <a:r>
              <a:rPr lang="it-IT" sz="4400" dirty="0">
                <a:latin typeface="Cambria" panose="02040503050406030204" pitchFamily="18" charset="0"/>
                <a:ea typeface="Cambria" panose="02040503050406030204" pitchFamily="18" charset="0"/>
              </a:rPr>
              <a:t>Quattro bis: quale delle Corti?</a:t>
            </a:r>
            <a:endParaRPr lang="it-IT" dirty="0"/>
          </a:p>
        </p:txBody>
      </p:sp>
      <p:sp>
        <p:nvSpPr>
          <p:cNvPr id="3" name="Segnaposto contenuto 2">
            <a:extLst>
              <a:ext uri="{FF2B5EF4-FFF2-40B4-BE49-F238E27FC236}">
                <a16:creationId xmlns:a16="http://schemas.microsoft.com/office/drawing/2014/main" id="{E61E03D9-09C7-8DEC-FF40-FE9A0E3A68CD}"/>
              </a:ext>
            </a:extLst>
          </p:cNvPr>
          <p:cNvSpPr>
            <a:spLocks noGrp="1"/>
          </p:cNvSpPr>
          <p:nvPr>
            <p:ph idx="1"/>
          </p:nvPr>
        </p:nvSpPr>
        <p:spPr>
          <a:xfrm>
            <a:off x="751702" y="1092692"/>
            <a:ext cx="10515600" cy="5271038"/>
          </a:xfrm>
        </p:spPr>
        <p:txBody>
          <a:bodyPr>
            <a:normAutofit/>
          </a:bodyPr>
          <a:lstStyle/>
          <a:p>
            <a:r>
              <a:rPr lang="it-IT" sz="2400" dirty="0">
                <a:latin typeface="Cambria" panose="02040503050406030204" pitchFamily="18" charset="0"/>
                <a:ea typeface="Cambria" panose="02040503050406030204" pitchFamily="18" charset="0"/>
              </a:rPr>
              <a:t>Probabilmente Shylock, in quanto non veneziano in lite con un cittadino, avrebbe presentato la sua richiesta alla Curia del Forestier.</a:t>
            </a:r>
          </a:p>
          <a:p>
            <a:r>
              <a:rPr lang="it-IT" sz="2400" dirty="0">
                <a:latin typeface="Cambria" panose="02040503050406030204" pitchFamily="18" charset="0"/>
                <a:ea typeface="Cambria" panose="02040503050406030204" pitchFamily="18" charset="0"/>
              </a:rPr>
              <a:t>Tuttavia il capitolare del Forestier (e delle altre Corti) vieta di giudicare se non applicando norme esistenti… e non ce n’è nessuna che contempli il caso di una penale come quella chiesta da Shylock!</a:t>
            </a:r>
          </a:p>
          <a:p>
            <a:r>
              <a:rPr lang="it-IT" sz="2400" dirty="0">
                <a:latin typeface="Cambria" panose="02040503050406030204" pitchFamily="18" charset="0"/>
                <a:ea typeface="Cambria" panose="02040503050406030204" pitchFamily="18" charset="0"/>
              </a:rPr>
              <a:t>Quindi la controversia sarebbe stata trasmessa alla Curia di </a:t>
            </a:r>
            <a:r>
              <a:rPr lang="it-IT" sz="2400" dirty="0" err="1">
                <a:latin typeface="Cambria" panose="02040503050406030204" pitchFamily="18" charset="0"/>
                <a:ea typeface="Cambria" panose="02040503050406030204" pitchFamily="18" charset="0"/>
              </a:rPr>
              <a:t>Petizion</a:t>
            </a:r>
            <a:r>
              <a:rPr lang="it-IT" sz="2400" dirty="0">
                <a:latin typeface="Cambria" panose="02040503050406030204" pitchFamily="18" charset="0"/>
                <a:ea typeface="Cambria" panose="02040503050406030204" pitchFamily="18" charset="0"/>
              </a:rPr>
              <a:t>, istituita nel 1244 per esonerare il Minor Consiglio dalla decisione di liti non normate.</a:t>
            </a:r>
          </a:p>
          <a:p>
            <a:r>
              <a:rPr lang="it-IT" sz="2400" dirty="0">
                <a:latin typeface="Cambria" panose="02040503050406030204" pitchFamily="18" charset="0"/>
                <a:ea typeface="Cambria" panose="02040503050406030204" pitchFamily="18" charset="0"/>
              </a:rPr>
              <a:t>Il capitolare di </a:t>
            </a:r>
            <a:r>
              <a:rPr lang="it-IT" sz="2400" dirty="0" err="1">
                <a:latin typeface="Cambria" panose="02040503050406030204" pitchFamily="18" charset="0"/>
                <a:ea typeface="Cambria" panose="02040503050406030204" pitchFamily="18" charset="0"/>
              </a:rPr>
              <a:t>Petizion</a:t>
            </a:r>
            <a:r>
              <a:rPr lang="it-IT" sz="2400" dirty="0">
                <a:latin typeface="Cambria" panose="02040503050406030204" pitchFamily="18" charset="0"/>
                <a:ea typeface="Cambria" panose="02040503050406030204" pitchFamily="18" charset="0"/>
              </a:rPr>
              <a:t> attribuisce alla Curia il potere di deliberare la sentenza per </a:t>
            </a:r>
            <a:r>
              <a:rPr lang="it-IT" sz="2400" i="1" dirty="0" err="1">
                <a:latin typeface="Cambria" panose="02040503050406030204" pitchFamily="18" charset="0"/>
                <a:ea typeface="Cambria" panose="02040503050406030204" pitchFamily="18" charset="0"/>
              </a:rPr>
              <a:t>iustitiam</a:t>
            </a:r>
            <a:r>
              <a:rPr lang="it-IT" sz="2400" i="1" dirty="0">
                <a:latin typeface="Cambria" panose="02040503050406030204" pitchFamily="18" charset="0"/>
                <a:ea typeface="Cambria" panose="02040503050406030204" pitchFamily="18" charset="0"/>
              </a:rPr>
              <a:t>, </a:t>
            </a:r>
            <a:r>
              <a:rPr lang="it-IT" sz="2400" i="1" dirty="0" err="1">
                <a:latin typeface="Cambria" panose="02040503050406030204" pitchFamily="18" charset="0"/>
                <a:ea typeface="Cambria" panose="02040503050406030204" pitchFamily="18" charset="0"/>
              </a:rPr>
              <a:t>laudum</a:t>
            </a:r>
            <a:r>
              <a:rPr lang="it-IT" sz="2400" i="1" dirty="0">
                <a:latin typeface="Cambria" panose="02040503050406030204" pitchFamily="18" charset="0"/>
                <a:ea typeface="Cambria" panose="02040503050406030204" pitchFamily="18" charset="0"/>
              </a:rPr>
              <a:t> et </a:t>
            </a:r>
            <a:r>
              <a:rPr lang="it-IT" sz="2400" i="1" dirty="0" err="1">
                <a:latin typeface="Cambria" panose="02040503050406030204" pitchFamily="18" charset="0"/>
                <a:ea typeface="Cambria" panose="02040503050406030204" pitchFamily="18" charset="0"/>
              </a:rPr>
              <a:t>arbitrium</a:t>
            </a:r>
            <a:r>
              <a:rPr lang="it-IT" sz="2400" i="1" dirty="0">
                <a:latin typeface="Cambria" panose="02040503050406030204" pitchFamily="18" charset="0"/>
                <a:ea typeface="Cambria" panose="02040503050406030204" pitchFamily="18" charset="0"/>
              </a:rPr>
              <a:t>…</a:t>
            </a:r>
          </a:p>
          <a:p>
            <a:r>
              <a:rPr lang="it-IT" sz="2400" dirty="0">
                <a:latin typeface="Cambria" panose="02040503050406030204" pitchFamily="18" charset="0"/>
                <a:ea typeface="Cambria" panose="02040503050406030204" pitchFamily="18" charset="0"/>
              </a:rPr>
              <a:t>…cioè quale che sia il dispositivo (</a:t>
            </a:r>
            <a:r>
              <a:rPr lang="it-IT" sz="2400" i="1" dirty="0" err="1">
                <a:latin typeface="Cambria" panose="02040503050406030204" pitchFamily="18" charset="0"/>
                <a:ea typeface="Cambria" panose="02040503050406030204" pitchFamily="18" charset="0"/>
              </a:rPr>
              <a:t>arbitrium</a:t>
            </a:r>
            <a:r>
              <a:rPr lang="it-IT" sz="2400" dirty="0">
                <a:latin typeface="Cambria" panose="02040503050406030204" pitchFamily="18" charset="0"/>
                <a:ea typeface="Cambria" panose="02040503050406030204" pitchFamily="18" charset="0"/>
              </a:rPr>
              <a:t>), esso è la soluzione giusta del caso (</a:t>
            </a:r>
            <a:r>
              <a:rPr lang="it-IT" sz="2400" i="1" dirty="0" err="1">
                <a:latin typeface="Cambria" panose="02040503050406030204" pitchFamily="18" charset="0"/>
                <a:ea typeface="Cambria" panose="02040503050406030204" pitchFamily="18" charset="0"/>
              </a:rPr>
              <a:t>iustitiam</a:t>
            </a:r>
            <a:r>
              <a:rPr lang="it-IT" sz="2400" dirty="0">
                <a:latin typeface="Cambria" panose="02040503050406030204" pitchFamily="18" charset="0"/>
                <a:ea typeface="Cambria" panose="02040503050406030204" pitchFamily="18" charset="0"/>
              </a:rPr>
              <a:t>) perché deliberato all’unanimità o a maggioranza (</a:t>
            </a:r>
            <a:r>
              <a:rPr lang="it-IT" sz="2400" i="1" dirty="0" err="1">
                <a:latin typeface="Cambria" panose="02040503050406030204" pitchFamily="18" charset="0"/>
                <a:ea typeface="Cambria" panose="02040503050406030204" pitchFamily="18" charset="0"/>
              </a:rPr>
              <a:t>laudum</a:t>
            </a:r>
            <a:r>
              <a:rPr lang="it-IT" sz="2400" dirty="0">
                <a:latin typeface="Cambria" panose="02040503050406030204" pitchFamily="18" charset="0"/>
                <a:ea typeface="Cambria" panose="02040503050406030204" pitchFamily="18" charset="0"/>
              </a:rPr>
              <a:t>).</a:t>
            </a:r>
          </a:p>
          <a:p>
            <a:r>
              <a:rPr lang="it-IT" sz="2400" dirty="0">
                <a:latin typeface="Cambria" panose="02040503050406030204" pitchFamily="18" charset="0"/>
                <a:ea typeface="Cambria" panose="02040503050406030204" pitchFamily="18" charset="0"/>
              </a:rPr>
              <a:t>Ecco perché a Venezia non c’è bisogno di applicare il diritto romano come fonte suppletiva! (i giudici di Curia si suppliscono da soli)</a:t>
            </a:r>
          </a:p>
        </p:txBody>
      </p:sp>
    </p:spTree>
    <p:extLst>
      <p:ext uri="{BB962C8B-B14F-4D97-AF65-F5344CB8AC3E}">
        <p14:creationId xmlns:p14="http://schemas.microsoft.com/office/powerpoint/2010/main" val="2264929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64587C-646D-D381-3AB2-627964C8C631}"/>
              </a:ext>
            </a:extLst>
          </p:cNvPr>
          <p:cNvSpPr>
            <a:spLocks noGrp="1"/>
          </p:cNvSpPr>
          <p:nvPr>
            <p:ph type="title"/>
          </p:nvPr>
        </p:nvSpPr>
        <p:spPr>
          <a:xfrm>
            <a:off x="838200" y="18255"/>
            <a:ext cx="10515600" cy="1325563"/>
          </a:xfrm>
        </p:spPr>
        <p:txBody>
          <a:bodyPr/>
          <a:lstStyle/>
          <a:p>
            <a:r>
              <a:rPr lang="it-IT" sz="4400" dirty="0">
                <a:latin typeface="Cambria" panose="02040503050406030204" pitchFamily="18" charset="0"/>
                <a:ea typeface="Cambria" panose="02040503050406030204" pitchFamily="18" charset="0"/>
              </a:rPr>
              <a:t>Cinque: il processo</a:t>
            </a:r>
            <a:endParaRPr lang="it-IT" dirty="0"/>
          </a:p>
        </p:txBody>
      </p:sp>
      <p:sp>
        <p:nvSpPr>
          <p:cNvPr id="3" name="Segnaposto contenuto 2">
            <a:extLst>
              <a:ext uri="{FF2B5EF4-FFF2-40B4-BE49-F238E27FC236}">
                <a16:creationId xmlns:a16="http://schemas.microsoft.com/office/drawing/2014/main" id="{9ECF2069-340B-BB61-8427-DE5A9BDE9067}"/>
              </a:ext>
            </a:extLst>
          </p:cNvPr>
          <p:cNvSpPr>
            <a:spLocks noGrp="1"/>
          </p:cNvSpPr>
          <p:nvPr>
            <p:ph idx="1"/>
          </p:nvPr>
        </p:nvSpPr>
        <p:spPr>
          <a:xfrm>
            <a:off x="838200" y="1998725"/>
            <a:ext cx="10515600" cy="4351338"/>
          </a:xfrm>
        </p:spPr>
        <p:txBody>
          <a:bodyPr>
            <a:normAutofit lnSpcReduction="10000"/>
          </a:bodyPr>
          <a:lstStyle/>
          <a:p>
            <a:r>
              <a:rPr lang="it-IT" sz="2400" dirty="0">
                <a:latin typeface="Cambria" panose="02040503050406030204" pitchFamily="18" charset="0"/>
                <a:ea typeface="Cambria" panose="02040503050406030204" pitchFamily="18" charset="0"/>
              </a:rPr>
              <a:t>I giudici ascoltano l’attore Shylock e il convenuto Antonio e assumono le prove = il contratto.</a:t>
            </a:r>
          </a:p>
          <a:p>
            <a:r>
              <a:rPr lang="it-IT" sz="2400" b="1" dirty="0">
                <a:latin typeface="Cambria" panose="02040503050406030204" pitchFamily="18" charset="0"/>
                <a:ea typeface="Cambria" panose="02040503050406030204" pitchFamily="18" charset="0"/>
              </a:rPr>
              <a:t>Ma a Venezia le parti in lite venivano assistite d’ufficio ciascuna da un avvocato ordinario: anche questa era una carica elettiva e breve, e aveva l’incarico di presentare al giudice proprio tutte le prove e le argomentazioni a favore del suo assistito.</a:t>
            </a:r>
          </a:p>
          <a:p>
            <a:r>
              <a:rPr lang="it-IT" sz="2400" b="1" dirty="0">
                <a:latin typeface="Cambria" panose="02040503050406030204" pitchFamily="18" charset="0"/>
                <a:ea typeface="Cambria" panose="02040503050406030204" pitchFamily="18" charset="0"/>
              </a:rPr>
              <a:t>Nota bene: non è questo il ruolo di Porzia/Balthasar, di cui dirò tra poco.</a:t>
            </a:r>
          </a:p>
          <a:p>
            <a:r>
              <a:rPr lang="it-IT" sz="2400" dirty="0">
                <a:latin typeface="Cambria" panose="02040503050406030204" pitchFamily="18" charset="0"/>
                <a:ea typeface="Cambria" panose="02040503050406030204" pitchFamily="18" charset="0"/>
              </a:rPr>
              <a:t>Una volta sentite le parti e i loro avvocati d’ufficio, i giudici si ritiravano per discutere, proporre e votare la sentenza.</a:t>
            </a:r>
          </a:p>
          <a:p>
            <a:r>
              <a:rPr lang="it-IT" sz="2400" dirty="0">
                <a:latin typeface="Cambria" panose="02040503050406030204" pitchFamily="18" charset="0"/>
                <a:ea typeface="Cambria" panose="02040503050406030204" pitchFamily="18" charset="0"/>
              </a:rPr>
              <a:t>Prima si votava per decidere chi aveva ragione, poi separatamente si votava il contenuto della condanna.</a:t>
            </a:r>
          </a:p>
          <a:p>
            <a:r>
              <a:rPr lang="it-IT" sz="2400" dirty="0">
                <a:latin typeface="Cambria" panose="02040503050406030204" pitchFamily="18" charset="0"/>
                <a:ea typeface="Cambria" panose="02040503050406030204" pitchFamily="18" charset="0"/>
              </a:rPr>
              <a:t>La sentenza era approvata all’unanimità o a maggioranza di due su tre.</a:t>
            </a:r>
          </a:p>
        </p:txBody>
      </p:sp>
      <p:pic>
        <p:nvPicPr>
          <p:cNvPr id="5" name="Immagine 4">
            <a:extLst>
              <a:ext uri="{FF2B5EF4-FFF2-40B4-BE49-F238E27FC236}">
                <a16:creationId xmlns:a16="http://schemas.microsoft.com/office/drawing/2014/main" id="{25CE796C-6D1A-E4BA-56B1-F987008AB6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8703" y="-45990"/>
            <a:ext cx="4125097" cy="1717262"/>
          </a:xfrm>
          <a:prstGeom prst="rect">
            <a:avLst/>
          </a:prstGeom>
        </p:spPr>
      </p:pic>
    </p:spTree>
    <p:extLst>
      <p:ext uri="{BB962C8B-B14F-4D97-AF65-F5344CB8AC3E}">
        <p14:creationId xmlns:p14="http://schemas.microsoft.com/office/powerpoint/2010/main" val="223924291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360</TotalTime>
  <Words>1938</Words>
  <Application>Microsoft Office PowerPoint</Application>
  <PresentationFormat>Widescreen</PresentationFormat>
  <Paragraphs>78</Paragraphs>
  <Slides>17</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17</vt:i4>
      </vt:variant>
    </vt:vector>
  </HeadingPairs>
  <TitlesOfParts>
    <vt:vector size="23" baseType="lpstr">
      <vt:lpstr>Arial</vt:lpstr>
      <vt:lpstr>Calibri</vt:lpstr>
      <vt:lpstr>Calibri Light</vt:lpstr>
      <vt:lpstr>Cambria</vt:lpstr>
      <vt:lpstr>Times New Roman</vt:lpstr>
      <vt:lpstr>Tema di Office</vt:lpstr>
      <vt:lpstr>«Il Mercante di Venezia» (1597) e la sospensione dell’incredulità</vt:lpstr>
      <vt:lpstr>La trama --- (Treccani – Enciclopedia online)</vt:lpstr>
      <vt:lpstr>Molto in breve: chi sono e che cosa penso di Shakespeare</vt:lpstr>
      <vt:lpstr>Uno: il contratto</vt:lpstr>
      <vt:lpstr>Due: il mancato pagamento</vt:lpstr>
      <vt:lpstr>Tre: il doge</vt:lpstr>
      <vt:lpstr>Quattro: il tribunale</vt:lpstr>
      <vt:lpstr>Quattro bis: quale delle Corti?</vt:lpstr>
      <vt:lpstr>Cinque: il processo</vt:lpstr>
      <vt:lpstr>Sei: le parti</vt:lpstr>
      <vt:lpstr>Sette: ed eccoci a Porzia/Balthasar</vt:lpstr>
      <vt:lpstr>Otto: ancora su Porzia/Balthasar</vt:lpstr>
      <vt:lpstr>Nove: fanfiction ovvero quale sarebbe stata la sentenza nella realtà?</vt:lpstr>
      <vt:lpstr>Dieci: un finale alternativo meno spettacolare ma verosimile</vt:lpstr>
      <vt:lpstr>Considerazioni per finire</vt:lpstr>
      <vt:lpstr>Insomma…</vt:lpstr>
      <vt:lpstr>Una versione parziale di questo documento .pptx è stata presentata durante l’evento: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Mercante di Venezia” (1597) e la sospensione dell’incredulità</dc:title>
  <dc:creator>Silvia Gasparini</dc:creator>
  <cp:lastModifiedBy>Silvia Gasparini</cp:lastModifiedBy>
  <cp:revision>47</cp:revision>
  <cp:lastPrinted>2023-09-28T17:25:57Z</cp:lastPrinted>
  <dcterms:created xsi:type="dcterms:W3CDTF">2023-09-17T14:04:47Z</dcterms:created>
  <dcterms:modified xsi:type="dcterms:W3CDTF">2023-10-07T18:43:08Z</dcterms:modified>
</cp:coreProperties>
</file>